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 id="2147483718" r:id="rId2"/>
  </p:sldMasterIdLst>
  <p:notesMasterIdLst>
    <p:notesMasterId r:id="rId36"/>
  </p:notesMasterIdLst>
  <p:handoutMasterIdLst>
    <p:handoutMasterId r:id="rId37"/>
  </p:handoutMasterIdLst>
  <p:sldIdLst>
    <p:sldId id="256" r:id="rId3"/>
    <p:sldId id="257" r:id="rId4"/>
    <p:sldId id="316" r:id="rId5"/>
    <p:sldId id="329" r:id="rId6"/>
    <p:sldId id="295" r:id="rId7"/>
    <p:sldId id="296" r:id="rId8"/>
    <p:sldId id="297" r:id="rId9"/>
    <p:sldId id="298" r:id="rId10"/>
    <p:sldId id="299" r:id="rId11"/>
    <p:sldId id="300" r:id="rId12"/>
    <p:sldId id="301" r:id="rId13"/>
    <p:sldId id="302" r:id="rId14"/>
    <p:sldId id="303" r:id="rId15"/>
    <p:sldId id="304" r:id="rId16"/>
    <p:sldId id="305" r:id="rId17"/>
    <p:sldId id="315" r:id="rId18"/>
    <p:sldId id="330" r:id="rId19"/>
    <p:sldId id="317" r:id="rId20"/>
    <p:sldId id="320" r:id="rId21"/>
    <p:sldId id="318" r:id="rId22"/>
    <p:sldId id="321" r:id="rId23"/>
    <p:sldId id="306" r:id="rId24"/>
    <p:sldId id="307" r:id="rId25"/>
    <p:sldId id="308" r:id="rId26"/>
    <p:sldId id="309" r:id="rId27"/>
    <p:sldId id="314" r:id="rId28"/>
    <p:sldId id="323" r:id="rId29"/>
    <p:sldId id="322" r:id="rId30"/>
    <p:sldId id="324" r:id="rId31"/>
    <p:sldId id="326" r:id="rId32"/>
    <p:sldId id="325" r:id="rId33"/>
    <p:sldId id="331" r:id="rId34"/>
    <p:sldId id="271" r:id="rId35"/>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E1E"/>
    <a:srgbClr val="FFFFFF"/>
    <a:srgbClr val="FF0066"/>
    <a:srgbClr val="000000"/>
    <a:srgbClr val="F3AF35"/>
    <a:srgbClr val="9C42E6"/>
    <a:srgbClr val="D1943B"/>
    <a:srgbClr val="F8F57B"/>
    <a:srgbClr val="D5B953"/>
    <a:srgbClr val="B87DF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066" autoAdjust="0"/>
    <p:restoredTop sz="96105" autoAdjust="0"/>
  </p:normalViewPr>
  <p:slideViewPr>
    <p:cSldViewPr>
      <p:cViewPr varScale="1">
        <p:scale>
          <a:sx n="62" d="100"/>
          <a:sy n="62" d="100"/>
        </p:scale>
        <p:origin x="-1056" y="-78"/>
      </p:cViewPr>
      <p:guideLst>
        <p:guide orient="horz" pos="144"/>
        <p:guide orient="horz" pos="895"/>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25" d="100"/>
        <a:sy n="25" d="100"/>
      </p:scale>
      <p:origin x="0" y="0"/>
    </p:cViewPr>
  </p:sorterViewPr>
  <p:notesViewPr>
    <p:cSldViewPr showGuides="1">
      <p:cViewPr varScale="1">
        <p:scale>
          <a:sx n="99" d="100"/>
          <a:sy n="99" d="100"/>
        </p:scale>
        <p:origin x="-253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MIX 09 </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3/18/2009</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2009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MIX 09</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3/18/2009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val="000000"/>
                </a:solidFill>
              </a:rPr>
              <a:t>© 2009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MIX 09</a:t>
            </a:r>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3/18/2009 5:55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2009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3/18/2009 5:55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3/18/2009 5:55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3/18/2009 5:55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3/18/2009 5:55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3/18/2009 5:55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431705"/>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545935"/>
            <a:ext cx="7681913" cy="461665"/>
          </a:xfrm>
        </p:spPr>
        <p:txBody>
          <a:bodyPr>
            <a:noAutofit/>
          </a:bodyPr>
          <a:lstStyle>
            <a:lvl1pPr marL="0" indent="0" algn="l">
              <a:lnSpc>
                <a:spcPct val="90000"/>
              </a:lnSpc>
              <a:spcBef>
                <a:spcPts val="0"/>
              </a:spcBef>
              <a:buNone/>
              <a:defRPr>
                <a:gradFill>
                  <a:gsLst>
                    <a:gs pos="3600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MIX09Logo_with-tag.png"/>
          <p:cNvPicPr>
            <a:picLocks noChangeAspect="1"/>
          </p:cNvPicPr>
          <p:nvPr userDrawn="1"/>
        </p:nvPicPr>
        <p:blipFill>
          <a:blip r:embed="rId3"/>
          <a:stretch>
            <a:fillRect/>
          </a:stretch>
        </p:blipFill>
        <p:spPr bwMode="invGray">
          <a:xfrm>
            <a:off x="7467600" y="228599"/>
            <a:ext cx="1409700" cy="523125"/>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kumimoji="0" lang="en-US" sz="4800" b="0" i="0" u="none" strike="noStrike" kern="1200" cap="none" spc="-125"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Segoe" pitchFamily="34" charset="0"/>
                <a:ea typeface="+mn-ea"/>
                <a:cs typeface="Arial" charset="0"/>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kumimoji="0" lang="en-US" sz="4800" b="0" i="0" u="none" strike="noStrike" kern="1200" cap="none" spc="-125"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Segoe" pitchFamily="34" charset="0"/>
                <a:ea typeface="+mn-ea"/>
                <a:cs typeface="Arial" charset="0"/>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entered Tex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FD5DACB9-5D84-4CE7-9B4B-05AD977395C1}" type="datetimeFigureOut">
              <a:rPr lang="en-US" smtClean="0"/>
              <a:pPr/>
              <a:t>3/18/2009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CEEC192-A182-4281-BB3C-80D5823A9BAE}" type="slidenum">
              <a:rPr lang="en-US" smtClean="0"/>
              <a:pPr/>
              <a:t>‹#›</a:t>
            </a:fld>
            <a:endParaRPr lang="en-US"/>
          </a:p>
        </p:txBody>
      </p:sp>
      <p:sp>
        <p:nvSpPr>
          <p:cNvPr id="7" name="Text Placeholder 6"/>
          <p:cNvSpPr>
            <a:spLocks noGrp="1"/>
          </p:cNvSpPr>
          <p:nvPr>
            <p:ph type="body" sz="quarter" idx="13"/>
          </p:nvPr>
        </p:nvSpPr>
        <p:spPr>
          <a:xfrm>
            <a:off x="381000" y="457200"/>
            <a:ext cx="8382000" cy="5562600"/>
          </a:xfrm>
        </p:spPr>
        <p:txBody>
          <a:bodyPr anchor="ctr" anchorCtr="0">
            <a:normAutofit/>
          </a:bodyPr>
          <a:lstStyle>
            <a:lvl1pPr algn="ctr">
              <a:buNone/>
              <a:defRPr sz="4400" baseline="0">
                <a:latin typeface="+mj-lt"/>
              </a:defRPr>
            </a:lvl1pPr>
            <a:lvl2pPr algn="ctr">
              <a:defRPr baseline="0">
                <a:latin typeface="+mj-lt"/>
              </a:defRPr>
            </a:lvl2pPr>
            <a:lvl3pPr algn="ctr">
              <a:defRPr baseline="0">
                <a:latin typeface="+mj-lt"/>
              </a:defRPr>
            </a:lvl3pPr>
            <a:lvl4pPr algn="ctr">
              <a:defRPr baseline="0">
                <a:latin typeface="+mj-lt"/>
              </a:defRPr>
            </a:lvl4pPr>
            <a:lvl5pPr algn="ctr">
              <a:defRPr baseline="0">
                <a:latin typeface="+mj-lt"/>
              </a:defRPr>
            </a:lvl5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8955" y="3399540"/>
            <a:ext cx="7043208" cy="1523494"/>
          </a:xfrm>
        </p:spPr>
        <p:txBody>
          <a:bodyPr anchor="t"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5035100"/>
            <a:ext cx="7043208" cy="461665"/>
          </a:xfrm>
        </p:spPr>
        <p:txBody>
          <a:bodyPr anchor="t">
            <a:noAutofit/>
          </a:bodyPr>
          <a:lstStyle>
            <a:lvl1pPr marL="0" indent="0" algn="l">
              <a:lnSpc>
                <a:spcPct val="90000"/>
              </a:lnSpc>
              <a:spcBef>
                <a:spcPts val="0"/>
              </a:spcBef>
              <a:buNone/>
              <a:defRPr>
                <a:gradFill>
                  <a:gsLst>
                    <a:gs pos="3600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1072886" y="352955"/>
            <a:ext cx="7690114" cy="1384994"/>
          </a:xfrm>
        </p:spPr>
        <p:txBody>
          <a:bodyPr anchor="t" anchorCtr="0">
            <a:noAutofit/>
            <a:scene3d>
              <a:camera prst="orthographicFront"/>
              <a:lightRig rig="flat" dir="t"/>
            </a:scene3d>
            <a:sp3d extrusionH="8890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gradFill>
                  <a:gsLst>
                    <a:gs pos="0">
                      <a:schemeClr val="accent3">
                        <a:lumMod val="60000"/>
                        <a:lumOff val="40000"/>
                      </a:schemeClr>
                    </a:gs>
                    <a:gs pos="28000">
                      <a:schemeClr val="accent3">
                        <a:lumMod val="60000"/>
                        <a:lumOff val="40000"/>
                      </a:schemeClr>
                    </a:gs>
                    <a:gs pos="62000">
                      <a:schemeClr val="accent3">
                        <a:lumMod val="75000"/>
                      </a:schemeClr>
                    </a:gs>
                    <a:gs pos="88000">
                      <a:schemeClr val="accent3">
                        <a:lumMod val="50000"/>
                      </a:schemeClr>
                    </a:gs>
                  </a:gsLst>
                  <a:lin ang="5400000"/>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6" descr="\\SERVER3\InternalBin\Resource DVD 35\DVD_ART35\Logos\MICROSOFT\Microsoft corporate Logo wht shadowMS generic brand.png"/>
          <p:cNvPicPr>
            <a:picLocks noChangeAspect="1" noChangeArrowheads="1"/>
          </p:cNvPicPr>
          <p:nvPr userDrawn="1"/>
        </p:nvPicPr>
        <p:blipFill>
          <a:blip r:embed="rId3"/>
          <a:srcRect/>
          <a:stretch>
            <a:fillRect/>
          </a:stretch>
        </p:blipFill>
        <p:spPr bwMode="auto">
          <a:xfrm>
            <a:off x="267676" y="224321"/>
            <a:ext cx="1102338" cy="203447"/>
          </a:xfrm>
          <a:prstGeom prst="rect">
            <a:avLst/>
          </a:prstGeom>
          <a:noFill/>
        </p:spPr>
      </p:pic>
      <p:pic>
        <p:nvPicPr>
          <p:cNvPr id="6" name="Picture 5" descr="MIX09Logo_with-tag.png"/>
          <p:cNvPicPr>
            <a:picLocks noChangeAspect="1"/>
          </p:cNvPicPr>
          <p:nvPr userDrawn="1"/>
        </p:nvPicPr>
        <p:blipFill>
          <a:blip r:embed="rId4"/>
          <a:stretch>
            <a:fillRect/>
          </a:stretch>
        </p:blipFill>
        <p:spPr>
          <a:xfrm>
            <a:off x="2019300" y="2350800"/>
            <a:ext cx="5105400" cy="1894561"/>
          </a:xfrm>
          <a:prstGeom prst="rect">
            <a:avLst/>
          </a:prstGeom>
        </p:spPr>
      </p:pic>
      <p:pic>
        <p:nvPicPr>
          <p:cNvPr id="7" name="Picture 6" descr="heartYourWeb_white.png"/>
          <p:cNvPicPr>
            <a:picLocks noChangeAspect="1"/>
          </p:cNvPicPr>
          <p:nvPr userDrawn="1"/>
        </p:nvPicPr>
        <p:blipFill>
          <a:blip r:embed="rId5"/>
          <a:stretch>
            <a:fillRect/>
          </a:stretch>
        </p:blipFill>
        <p:spPr>
          <a:xfrm>
            <a:off x="7467600" y="5682000"/>
            <a:ext cx="944563" cy="840155"/>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000548"/>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22"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2">
                  <a:lumMod val="60000"/>
                  <a:lumOff val="40000"/>
                </a:schemeClr>
              </a:gs>
              <a:gs pos="36000">
                <a:schemeClr val="accent2">
                  <a:lumMod val="40000"/>
                  <a:lumOff val="60000"/>
                </a:schemeClr>
              </a:gs>
              <a:gs pos="86000">
                <a:schemeClr val="accent2">
                  <a:lumMod val="60000"/>
                  <a:lumOff val="40000"/>
                </a:schemeClr>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460375" indent="-460375" algn="l" defTabSz="914363" rtl="0" eaLnBrk="1" latinLnBrk="0" hangingPunct="1">
        <a:lnSpc>
          <a:spcPct val="90000"/>
        </a:lnSpc>
        <a:spcBef>
          <a:spcPct val="20000"/>
        </a:spcBef>
        <a:buFontTx/>
        <a:buBlip>
          <a:blip r:embed="rId15"/>
        </a:buBlip>
        <a:defRPr sz="3200" kern="1200">
          <a:gradFill>
            <a:gsLst>
              <a:gs pos="3600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FontTx/>
        <a:buBlip>
          <a:blip r:embed="rId16"/>
        </a:buBlip>
        <a:defRPr sz="2800" kern="1200">
          <a:gradFill>
            <a:gsLst>
              <a:gs pos="3600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FontTx/>
        <a:buBlip>
          <a:blip r:embed="rId16"/>
        </a:buBlip>
        <a:defRPr sz="2400" kern="1200">
          <a:gradFill>
            <a:gsLst>
              <a:gs pos="3600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000" kern="1200">
          <a:gradFill>
            <a:gsLst>
              <a:gs pos="3600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000" kern="1200">
          <a:gradFill>
            <a:gsLst>
              <a:gs pos="3600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auto">
          <a:xfrm>
            <a:off x="381000" y="1752600"/>
            <a:ext cx="8763000" cy="5103812"/>
          </a:xfrm>
          <a:prstGeom prst="rect">
            <a:avLst/>
          </a:prstGeom>
          <a:solidFill>
            <a:schemeClr val="bg1"/>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accent2">
                  <a:lumMod val="60000"/>
                  <a:lumOff val="40000"/>
                </a:schemeClr>
              </a:gs>
              <a:gs pos="36000">
                <a:schemeClr val="accent2">
                  <a:lumMod val="40000"/>
                  <a:lumOff val="60000"/>
                </a:schemeClr>
              </a:gs>
              <a:gs pos="86000">
                <a:schemeClr val="accent2">
                  <a:lumMod val="60000"/>
                  <a:lumOff val="40000"/>
                </a:schemeClr>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tweval.com/mix09-smarx"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sz="4400">
                <a:gradFill>
                  <a:gsLst>
                    <a:gs pos="36000">
                      <a:schemeClr val="tx1"/>
                    </a:gs>
                    <a:gs pos="86000">
                      <a:schemeClr val="tx1"/>
                    </a:gs>
                  </a:gsLst>
                  <a:lin ang="5400000" scaled="0"/>
                </a:gradFill>
                <a:latin typeface="+mj-lt"/>
                <a:cs typeface="+mn-cs"/>
              </a:rPr>
              <a:t>We call this the Fabric,</a:t>
            </a:r>
          </a:p>
        </p:txBody>
      </p:sp>
      <p:sp>
        <p:nvSpPr>
          <p:cNvPr id="8" name="Cube 7"/>
          <p:cNvSpPr/>
          <p:nvPr/>
        </p:nvSpPr>
        <p:spPr>
          <a:xfrm>
            <a:off x="11430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9" name="Cube 8"/>
          <p:cNvSpPr/>
          <p:nvPr/>
        </p:nvSpPr>
        <p:spPr>
          <a:xfrm>
            <a:off x="29718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10" name="Cube 9"/>
          <p:cNvSpPr/>
          <p:nvPr/>
        </p:nvSpPr>
        <p:spPr>
          <a:xfrm>
            <a:off x="48006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11" name="Cube 10"/>
          <p:cNvSpPr/>
          <p:nvPr/>
        </p:nvSpPr>
        <p:spPr>
          <a:xfrm>
            <a:off x="66294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12" name="Cube 11"/>
          <p:cNvSpPr/>
          <p:nvPr/>
        </p:nvSpPr>
        <p:spPr>
          <a:xfrm>
            <a:off x="11430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13" name="Cube 12"/>
          <p:cNvSpPr/>
          <p:nvPr/>
        </p:nvSpPr>
        <p:spPr>
          <a:xfrm>
            <a:off x="29718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14" name="Cube 13"/>
          <p:cNvSpPr/>
          <p:nvPr/>
        </p:nvSpPr>
        <p:spPr>
          <a:xfrm>
            <a:off x="48006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schemeClr val="accent2"/>
              </a:solidFill>
            </a:endParaRPr>
          </a:p>
        </p:txBody>
      </p:sp>
      <p:sp>
        <p:nvSpPr>
          <p:cNvPr id="15" name="Cube 14"/>
          <p:cNvSpPr/>
          <p:nvPr/>
        </p:nvSpPr>
        <p:spPr>
          <a:xfrm>
            <a:off x="66294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16" name="Cube 15"/>
          <p:cNvSpPr/>
          <p:nvPr/>
        </p:nvSpPr>
        <p:spPr>
          <a:xfrm>
            <a:off x="11430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17" name="Cube 16"/>
          <p:cNvSpPr/>
          <p:nvPr/>
        </p:nvSpPr>
        <p:spPr>
          <a:xfrm>
            <a:off x="29718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18" name="Cube 17"/>
          <p:cNvSpPr/>
          <p:nvPr/>
        </p:nvSpPr>
        <p:spPr>
          <a:xfrm>
            <a:off x="48006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19" name="Cube 18"/>
          <p:cNvSpPr/>
          <p:nvPr/>
        </p:nvSpPr>
        <p:spPr>
          <a:xfrm>
            <a:off x="66294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20" name="Cube 19"/>
          <p:cNvSpPr/>
          <p:nvPr/>
        </p:nvSpPr>
        <p:spPr>
          <a:xfrm>
            <a:off x="-6858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21" name="Cube 20"/>
          <p:cNvSpPr/>
          <p:nvPr/>
        </p:nvSpPr>
        <p:spPr>
          <a:xfrm>
            <a:off x="-6858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22" name="Cube 21"/>
          <p:cNvSpPr/>
          <p:nvPr/>
        </p:nvSpPr>
        <p:spPr>
          <a:xfrm>
            <a:off x="-6858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23" name="Cube 22"/>
          <p:cNvSpPr/>
          <p:nvPr/>
        </p:nvSpPr>
        <p:spPr>
          <a:xfrm>
            <a:off x="84582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24" name="Cube 23"/>
          <p:cNvSpPr/>
          <p:nvPr/>
        </p:nvSpPr>
        <p:spPr>
          <a:xfrm>
            <a:off x="84582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
        <p:nvSpPr>
          <p:cNvPr id="25" name="Cube 24"/>
          <p:cNvSpPr/>
          <p:nvPr/>
        </p:nvSpPr>
        <p:spPr>
          <a:xfrm>
            <a:off x="84582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accent2"/>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sz="4400">
                <a:gradFill>
                  <a:gsLst>
                    <a:gs pos="36000">
                      <a:schemeClr val="tx1"/>
                    </a:gs>
                    <a:gs pos="86000">
                      <a:schemeClr val="tx1"/>
                    </a:gs>
                  </a:gsLst>
                  <a:lin ang="5400000" scaled="0"/>
                </a:gradFill>
                <a:latin typeface="+mj-lt"/>
                <a:cs typeface="+mn-cs"/>
              </a:rPr>
              <a:t>and it’s where your app runs.</a:t>
            </a:r>
          </a:p>
        </p:txBody>
      </p:sp>
      <p:sp>
        <p:nvSpPr>
          <p:cNvPr id="8" name="Cube 7"/>
          <p:cNvSpPr/>
          <p:nvPr/>
        </p:nvSpPr>
        <p:spPr>
          <a:xfrm>
            <a:off x="11430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9" name="Cube 8"/>
          <p:cNvSpPr/>
          <p:nvPr/>
        </p:nvSpPr>
        <p:spPr>
          <a:xfrm>
            <a:off x="29718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0" name="Cube 9"/>
          <p:cNvSpPr/>
          <p:nvPr/>
        </p:nvSpPr>
        <p:spPr>
          <a:xfrm>
            <a:off x="48006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1" name="Cube 10"/>
          <p:cNvSpPr/>
          <p:nvPr/>
        </p:nvSpPr>
        <p:spPr>
          <a:xfrm>
            <a:off x="66294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2" name="Cube 11"/>
          <p:cNvSpPr/>
          <p:nvPr/>
        </p:nvSpPr>
        <p:spPr>
          <a:xfrm>
            <a:off x="11430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3" name="Cube 12"/>
          <p:cNvSpPr/>
          <p:nvPr/>
        </p:nvSpPr>
        <p:spPr>
          <a:xfrm>
            <a:off x="29718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4" name="Cube 13"/>
          <p:cNvSpPr/>
          <p:nvPr/>
        </p:nvSpPr>
        <p:spPr>
          <a:xfrm>
            <a:off x="48006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15" name="Cube 14"/>
          <p:cNvSpPr/>
          <p:nvPr/>
        </p:nvSpPr>
        <p:spPr>
          <a:xfrm>
            <a:off x="66294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6" name="Cube 15"/>
          <p:cNvSpPr/>
          <p:nvPr/>
        </p:nvSpPr>
        <p:spPr>
          <a:xfrm>
            <a:off x="11430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7" name="Cube 16"/>
          <p:cNvSpPr/>
          <p:nvPr/>
        </p:nvSpPr>
        <p:spPr>
          <a:xfrm>
            <a:off x="29718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8" name="Cube 17"/>
          <p:cNvSpPr/>
          <p:nvPr/>
        </p:nvSpPr>
        <p:spPr>
          <a:xfrm>
            <a:off x="48006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9" name="Cube 18"/>
          <p:cNvSpPr/>
          <p:nvPr/>
        </p:nvSpPr>
        <p:spPr>
          <a:xfrm>
            <a:off x="66294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0" name="Cube 19"/>
          <p:cNvSpPr/>
          <p:nvPr/>
        </p:nvSpPr>
        <p:spPr>
          <a:xfrm>
            <a:off x="-6858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1" name="Cube 20"/>
          <p:cNvSpPr/>
          <p:nvPr/>
        </p:nvSpPr>
        <p:spPr>
          <a:xfrm>
            <a:off x="-6858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2" name="Cube 21"/>
          <p:cNvSpPr/>
          <p:nvPr/>
        </p:nvSpPr>
        <p:spPr>
          <a:xfrm>
            <a:off x="-6858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3" name="Cube 22"/>
          <p:cNvSpPr/>
          <p:nvPr/>
        </p:nvSpPr>
        <p:spPr>
          <a:xfrm>
            <a:off x="84582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4" name="Cube 23"/>
          <p:cNvSpPr/>
          <p:nvPr/>
        </p:nvSpPr>
        <p:spPr>
          <a:xfrm>
            <a:off x="84582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5" name="Cube 24"/>
          <p:cNvSpPr/>
          <p:nvPr/>
        </p:nvSpPr>
        <p:spPr>
          <a:xfrm>
            <a:off x="84582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7" name="Rounded Rectangle 26"/>
          <p:cNvSpPr/>
          <p:nvPr/>
        </p:nvSpPr>
        <p:spPr>
          <a:xfrm>
            <a:off x="838200" y="1219200"/>
            <a:ext cx="5486400" cy="3810000"/>
          </a:xfrm>
          <a:prstGeom prst="roundRect">
            <a:avLst/>
          </a:prstGeom>
          <a:solidFill>
            <a:schemeClr val="accent5">
              <a:alpha val="85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Your Application</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a:bodyPr>
          <a:lstStyle/>
          <a:p>
            <a:pPr>
              <a:buNone/>
            </a:pPr>
            <a:r>
              <a:rPr lang="en-US" sz="4400" dirty="0" smtClean="0">
                <a:latin typeface="+mj-lt"/>
              </a:rPr>
              <a:t>Management tasks are automated by the</a:t>
            </a:r>
          </a:p>
          <a:p>
            <a:pPr>
              <a:buNone/>
            </a:pPr>
            <a:r>
              <a:rPr lang="en-US" sz="4400" b="1" dirty="0" smtClean="0">
                <a:solidFill>
                  <a:schemeClr val="accent2"/>
                </a:solidFill>
                <a:latin typeface="+mj-lt"/>
              </a:rPr>
              <a:t>Fabric Controller</a:t>
            </a:r>
            <a:r>
              <a:rPr lang="en-US" sz="4400" dirty="0" smtClean="0">
                <a:latin typeface="+mj-lt"/>
              </a:rPr>
              <a:t>.</a:t>
            </a:r>
            <a:endParaRPr lang="en-US" sz="4400" dirty="0">
              <a:latin typeface="+mj-l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a:buNone/>
            </a:pPr>
            <a:r>
              <a:rPr lang="en-US" sz="4400" dirty="0" smtClean="0">
                <a:latin typeface="+mj-lt"/>
              </a:rPr>
              <a:t>You tell the Fabric Controller </a:t>
            </a:r>
            <a:r>
              <a:rPr lang="en-US" sz="4400" b="1" dirty="0" smtClean="0">
                <a:solidFill>
                  <a:schemeClr val="accent2"/>
                </a:solidFill>
                <a:latin typeface="+mj-lt"/>
              </a:rPr>
              <a:t>what</a:t>
            </a:r>
            <a:r>
              <a:rPr lang="en-US" sz="4400" b="1" dirty="0" smtClean="0">
                <a:solidFill>
                  <a:schemeClr val="tx2">
                    <a:lumMod val="40000"/>
                    <a:lumOff val="60000"/>
                  </a:schemeClr>
                </a:solidFill>
                <a:latin typeface="+mj-lt"/>
              </a:rPr>
              <a:t> </a:t>
            </a:r>
            <a:r>
              <a:rPr lang="en-US" sz="4400" dirty="0" smtClean="0">
                <a:latin typeface="+mj-lt"/>
              </a:rPr>
              <a:t>to do, and it figures out </a:t>
            </a:r>
            <a:r>
              <a:rPr lang="en-US" sz="4400" b="1" dirty="0" smtClean="0">
                <a:solidFill>
                  <a:schemeClr val="accent2"/>
                </a:solidFill>
                <a:latin typeface="+mj-lt"/>
              </a:rPr>
              <a:t>how</a:t>
            </a:r>
            <a:r>
              <a:rPr lang="en-US" sz="4400" dirty="0">
                <a:latin typeface="+mj-lt"/>
              </a:rPr>
              <a:t> to do it</a:t>
            </a:r>
            <a:r>
              <a:rPr lang="en-US" sz="4400" dirty="0" smtClean="0">
                <a:latin typeface="+mj-lt"/>
              </a:rPr>
              <a:t>.</a:t>
            </a:r>
            <a:endParaRPr lang="en-US" sz="4400" dirty="0">
              <a:latin typeface="+mj-lt"/>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For this to work, you need to tell us about your application.</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Defining Your Service</a:t>
            </a:r>
            <a:endParaRPr lang="en-US" dirty="0"/>
          </a:p>
        </p:txBody>
      </p:sp>
      <p:sp>
        <p:nvSpPr>
          <p:cNvPr id="4" name="Content Placeholder 3"/>
          <p:cNvSpPr>
            <a:spLocks noGrp="1"/>
          </p:cNvSpPr>
          <p:nvPr>
            <p:ph idx="1"/>
          </p:nvPr>
        </p:nvSpPr>
        <p:spPr/>
        <p:txBody>
          <a:bodyPr/>
          <a:lstStyle/>
          <a:p>
            <a:r>
              <a:rPr lang="en-US" dirty="0" smtClean="0"/>
              <a:t>What are the components (</a:t>
            </a:r>
            <a:r>
              <a:rPr lang="en-US" b="1" dirty="0" smtClean="0">
                <a:solidFill>
                  <a:schemeClr val="tx2">
                    <a:lumMod val="40000"/>
                    <a:lumOff val="60000"/>
                  </a:schemeClr>
                </a:solidFill>
              </a:rPr>
              <a:t>roles</a:t>
            </a:r>
            <a:r>
              <a:rPr lang="en-US" dirty="0" smtClean="0"/>
              <a:t>)?</a:t>
            </a:r>
          </a:p>
          <a:p>
            <a:r>
              <a:rPr lang="en-US" dirty="0" smtClean="0"/>
              <a:t>How do they interact?</a:t>
            </a:r>
          </a:p>
          <a:p>
            <a:r>
              <a:rPr lang="en-US" dirty="0" smtClean="0"/>
              <a:t>At what scale?</a:t>
            </a:r>
            <a:endParaRPr lang="en-US" dirty="0"/>
          </a:p>
        </p:txBody>
      </p:sp>
      <p:sp>
        <p:nvSpPr>
          <p:cNvPr id="6" name="Rounded Rectangle 5"/>
          <p:cNvSpPr/>
          <p:nvPr/>
        </p:nvSpPr>
        <p:spPr>
          <a:xfrm>
            <a:off x="3880977" y="3976596"/>
            <a:ext cx="1829603" cy="101644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Web role</a:t>
            </a:r>
            <a:endParaRPr lang="en-US" dirty="0"/>
          </a:p>
        </p:txBody>
      </p:sp>
      <p:sp>
        <p:nvSpPr>
          <p:cNvPr id="7" name="Rounded Rectangle 6"/>
          <p:cNvSpPr/>
          <p:nvPr/>
        </p:nvSpPr>
        <p:spPr>
          <a:xfrm>
            <a:off x="3786698" y="4070874"/>
            <a:ext cx="1829603" cy="101644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Web role</a:t>
            </a:r>
            <a:endParaRPr lang="en-US" dirty="0"/>
          </a:p>
        </p:txBody>
      </p:sp>
      <p:sp>
        <p:nvSpPr>
          <p:cNvPr id="8" name="Rounded Rectangle 7"/>
          <p:cNvSpPr/>
          <p:nvPr/>
        </p:nvSpPr>
        <p:spPr>
          <a:xfrm>
            <a:off x="6995567" y="3976596"/>
            <a:ext cx="1829603" cy="101644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Worker role</a:t>
            </a:r>
            <a:endParaRPr lang="en-US" dirty="0"/>
          </a:p>
        </p:txBody>
      </p:sp>
      <p:sp>
        <p:nvSpPr>
          <p:cNvPr id="9" name="Rounded Rectangle 8"/>
          <p:cNvSpPr/>
          <p:nvPr/>
        </p:nvSpPr>
        <p:spPr>
          <a:xfrm>
            <a:off x="6901287" y="4070874"/>
            <a:ext cx="1829603" cy="101644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Worker role</a:t>
            </a:r>
            <a:endParaRPr lang="en-US" dirty="0"/>
          </a:p>
        </p:txBody>
      </p:sp>
      <p:sp>
        <p:nvSpPr>
          <p:cNvPr id="10" name="Rounded Rectangle 9"/>
          <p:cNvSpPr/>
          <p:nvPr/>
        </p:nvSpPr>
        <p:spPr>
          <a:xfrm>
            <a:off x="3722537" y="4165153"/>
            <a:ext cx="1829603" cy="101644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Web role</a:t>
            </a:r>
            <a:endParaRPr lang="en-US" dirty="0"/>
          </a:p>
        </p:txBody>
      </p:sp>
      <p:sp>
        <p:nvSpPr>
          <p:cNvPr id="13" name="Rounded Rectangle 12"/>
          <p:cNvSpPr/>
          <p:nvPr/>
        </p:nvSpPr>
        <p:spPr>
          <a:xfrm>
            <a:off x="6795223" y="4165153"/>
            <a:ext cx="1829603" cy="1016447"/>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Worker role</a:t>
            </a:r>
            <a:endParaRPr lang="en-US" dirty="0"/>
          </a:p>
        </p:txBody>
      </p:sp>
      <p:cxnSp>
        <p:nvCxnSpPr>
          <p:cNvPr id="15" name="Elbow Connector 14"/>
          <p:cNvCxnSpPr>
            <a:endCxn id="16" idx="2"/>
          </p:cNvCxnSpPr>
          <p:nvPr/>
        </p:nvCxnSpPr>
        <p:spPr>
          <a:xfrm>
            <a:off x="1523999" y="3505200"/>
            <a:ext cx="1319907" cy="1168177"/>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6" name="Trapezoid 15"/>
          <p:cNvSpPr/>
          <p:nvPr/>
        </p:nvSpPr>
        <p:spPr>
          <a:xfrm rot="5400000">
            <a:off x="2655348" y="4437678"/>
            <a:ext cx="848512" cy="471396"/>
          </a:xfrm>
          <a:prstGeom prst="trapezoid">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LB</a:t>
            </a:r>
            <a:endParaRPr lang="en-US" dirty="0"/>
          </a:p>
        </p:txBody>
      </p:sp>
      <p:cxnSp>
        <p:nvCxnSpPr>
          <p:cNvPr id="17" name="Straight Arrow Connector 16"/>
          <p:cNvCxnSpPr>
            <a:stCxn id="16" idx="0"/>
            <a:endCxn id="10" idx="1"/>
          </p:cNvCxnSpPr>
          <p:nvPr/>
        </p:nvCxnSpPr>
        <p:spPr>
          <a:xfrm>
            <a:off x="3315302" y="4673377"/>
            <a:ext cx="407235" cy="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 idx="3"/>
            <a:endCxn id="13" idx="1"/>
          </p:cNvCxnSpPr>
          <p:nvPr/>
        </p:nvCxnSpPr>
        <p:spPr>
          <a:xfrm>
            <a:off x="5552140" y="4673377"/>
            <a:ext cx="1243083" cy="1588"/>
          </a:xfrm>
          <a:prstGeom prst="line">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3"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Let’s Gamble</a:t>
            </a:r>
            <a:endParaRPr lang="en-US"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Developer Experience is Key</a:t>
            </a:r>
            <a:endParaRPr lang="en-US" dirty="0"/>
          </a:p>
        </p:txBody>
      </p:sp>
      <p:sp>
        <p:nvSpPr>
          <p:cNvPr id="6" name="Text Placeholder 5"/>
          <p:cNvSpPr>
            <a:spLocks noGrp="1"/>
          </p:cNvSpPr>
          <p:nvPr>
            <p:ph type="body" sz="quarter" idx="10"/>
          </p:nvPr>
        </p:nvSpPr>
        <p:spPr>
          <a:xfrm>
            <a:off x="381000" y="1411552"/>
            <a:ext cx="8382000" cy="4370427"/>
          </a:xfrm>
        </p:spPr>
        <p:txBody>
          <a:bodyPr/>
          <a:lstStyle/>
          <a:p>
            <a:r>
              <a:rPr lang="en-US" dirty="0" smtClean="0"/>
              <a:t>Development</a:t>
            </a:r>
          </a:p>
          <a:p>
            <a:pPr lvl="1"/>
            <a:r>
              <a:rPr lang="en-US" dirty="0" smtClean="0"/>
              <a:t>Offline cloud simulation</a:t>
            </a:r>
          </a:p>
          <a:p>
            <a:pPr lvl="1"/>
            <a:r>
              <a:rPr lang="en-US" dirty="0" smtClean="0"/>
              <a:t>Visual Studio integration</a:t>
            </a:r>
          </a:p>
          <a:p>
            <a:r>
              <a:rPr lang="en-US" dirty="0" smtClean="0"/>
              <a:t>Maintenance</a:t>
            </a:r>
          </a:p>
          <a:p>
            <a:pPr lvl="1"/>
            <a:r>
              <a:rPr lang="en-US" dirty="0" smtClean="0"/>
              <a:t>Local debugging</a:t>
            </a:r>
          </a:p>
          <a:p>
            <a:pPr lvl="1"/>
            <a:r>
              <a:rPr lang="en-US" dirty="0" smtClean="0"/>
              <a:t>APIs for logging</a:t>
            </a:r>
          </a:p>
          <a:p>
            <a:r>
              <a:rPr lang="en-US" dirty="0" smtClean="0"/>
              <a:t>Management</a:t>
            </a:r>
          </a:p>
          <a:p>
            <a:pPr lvl="1"/>
            <a:r>
              <a:rPr lang="en-US" dirty="0" smtClean="0"/>
              <a:t>APIs for configuration management</a:t>
            </a:r>
          </a:p>
          <a:p>
            <a:pPr lvl="1"/>
            <a:r>
              <a:rPr lang="en-US" dirty="0" smtClean="0"/>
              <a:t>Web portal</a:t>
            </a:r>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8382000" cy="664797"/>
          </a:xfrm>
        </p:spPr>
        <p:txBody>
          <a:bodyPr/>
          <a:lstStyle/>
          <a:p>
            <a:r>
              <a:rPr smtClean="0"/>
              <a:t>What about Full Trust?</a:t>
            </a:r>
            <a:endParaRPr lang="en-US" dirty="0"/>
          </a:p>
        </p:txBody>
      </p:sp>
      <p:sp>
        <p:nvSpPr>
          <p:cNvPr id="6" name="Text Placeholder 5"/>
          <p:cNvSpPr>
            <a:spLocks noGrp="1"/>
          </p:cNvSpPr>
          <p:nvPr>
            <p:ph type="body" sz="quarter" idx="10"/>
          </p:nvPr>
        </p:nvSpPr>
        <p:spPr>
          <a:xfrm>
            <a:off x="722313" y="1905000"/>
            <a:ext cx="8040688" cy="830997"/>
          </a:xfrm>
        </p:spPr>
        <p:txBody>
          <a:bodyPr/>
          <a:lstStyle/>
          <a:p>
            <a:r>
              <a:rPr lang="en-US" dirty="0" smtClean="0"/>
              <a:t>&lt;</a:t>
            </a:r>
            <a:r>
              <a:rPr lang="en-US" dirty="0" err="1" smtClean="0"/>
              <a:t>WebRole</a:t>
            </a:r>
            <a:r>
              <a:rPr lang="en-US" dirty="0" smtClean="0"/>
              <a:t> name="</a:t>
            </a:r>
            <a:r>
              <a:rPr lang="en-US" dirty="0" err="1" smtClean="0"/>
              <a:t>WebRole</a:t>
            </a:r>
            <a:r>
              <a:rPr lang="en-US" dirty="0" smtClean="0"/>
              <a:t>"</a:t>
            </a:r>
            <a:br>
              <a:rPr lang="en-US" dirty="0" smtClean="0"/>
            </a:br>
            <a:r>
              <a:rPr lang="en-US" dirty="0" smtClean="0"/>
              <a:t> </a:t>
            </a:r>
            <a:r>
              <a:rPr lang="en-US" dirty="0" err="1" smtClean="0">
                <a:solidFill>
                  <a:schemeClr val="accent5"/>
                </a:solidFill>
              </a:rPr>
              <a:t>enableNativeCodeExecution</a:t>
            </a:r>
            <a:r>
              <a:rPr lang="en-US" dirty="0" smtClean="0">
                <a:solidFill>
                  <a:schemeClr val="accent5"/>
                </a:solidFill>
              </a:rPr>
              <a:t>="true"</a:t>
            </a:r>
            <a:r>
              <a:rPr lang="en-US" dirty="0" smtClean="0"/>
              <a:t>&gt;</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What about PHP?</a:t>
            </a:r>
            <a:endParaRPr lang="en-US" dirty="0"/>
          </a:p>
        </p:txBody>
      </p:sp>
      <p:sp>
        <p:nvSpPr>
          <p:cNvPr id="6" name="Text Placeholder 5"/>
          <p:cNvSpPr>
            <a:spLocks noGrp="1"/>
          </p:cNvSpPr>
          <p:nvPr>
            <p:ph type="body" sz="quarter" idx="10"/>
          </p:nvPr>
        </p:nvSpPr>
        <p:spPr>
          <a:xfrm>
            <a:off x="722313" y="1905000"/>
            <a:ext cx="8040688" cy="1846659"/>
          </a:xfrm>
        </p:spPr>
        <p:txBody>
          <a:bodyPr/>
          <a:lstStyle/>
          <a:p>
            <a:r>
              <a:rPr lang="en-US" dirty="0" smtClean="0"/>
              <a:t>&lt;</a:t>
            </a:r>
            <a:r>
              <a:rPr lang="en-US" dirty="0" err="1" smtClean="0"/>
              <a:t>fastCgi</a:t>
            </a:r>
            <a:r>
              <a:rPr lang="en-US" dirty="0" smtClean="0"/>
              <a:t>&gt;</a:t>
            </a:r>
          </a:p>
          <a:p>
            <a:r>
              <a:rPr lang="en-US" dirty="0" smtClean="0"/>
              <a:t>  &lt;application </a:t>
            </a:r>
            <a:r>
              <a:rPr lang="en-US" dirty="0" err="1" smtClean="0"/>
              <a:t>fullPath</a:t>
            </a:r>
            <a:r>
              <a:rPr lang="en-US" dirty="0" smtClean="0"/>
              <a:t> = </a:t>
            </a:r>
            <a:br>
              <a:rPr lang="en-US" dirty="0" smtClean="0"/>
            </a:br>
            <a:r>
              <a:rPr lang="en-US" dirty="0" smtClean="0"/>
              <a:t>   "</a:t>
            </a:r>
            <a:r>
              <a:rPr lang="en-US" dirty="0" smtClean="0">
                <a:solidFill>
                  <a:schemeClr val="accent5"/>
                </a:solidFill>
              </a:rPr>
              <a:t>%</a:t>
            </a:r>
            <a:r>
              <a:rPr lang="en-US" dirty="0" err="1" smtClean="0">
                <a:solidFill>
                  <a:schemeClr val="accent5"/>
                </a:solidFill>
              </a:rPr>
              <a:t>RoleRoot</a:t>
            </a:r>
            <a:r>
              <a:rPr lang="en-US" dirty="0" smtClean="0">
                <a:solidFill>
                  <a:schemeClr val="accent5"/>
                </a:solidFill>
              </a:rPr>
              <a:t>%\</a:t>
            </a:r>
            <a:r>
              <a:rPr lang="en-US" dirty="0" err="1" smtClean="0">
                <a:solidFill>
                  <a:schemeClr val="accent5"/>
                </a:solidFill>
              </a:rPr>
              <a:t>php</a:t>
            </a:r>
            <a:r>
              <a:rPr lang="en-US" dirty="0" smtClean="0">
                <a:solidFill>
                  <a:schemeClr val="accent5"/>
                </a:solidFill>
              </a:rPr>
              <a:t>\php-cgi.exe</a:t>
            </a:r>
            <a:r>
              <a:rPr lang="en-US" dirty="0" smtClean="0"/>
              <a:t>" /&gt;</a:t>
            </a:r>
          </a:p>
          <a:p>
            <a:r>
              <a:rPr lang="en-US" dirty="0" smtClean="0"/>
              <a:t>&lt;/</a:t>
            </a:r>
            <a:r>
              <a:rPr lang="en-US" dirty="0" err="1" smtClean="0"/>
              <a:t>fastCgi</a:t>
            </a:r>
            <a:r>
              <a:rPr lang="en-US" dirty="0" smtClean="0"/>
              <a:t>&gt;</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Building Web Applications with Windows Azure</a:t>
            </a:r>
            <a:endParaRPr lang="en-US" dirty="0"/>
          </a:p>
        </p:txBody>
      </p:sp>
      <p:sp>
        <p:nvSpPr>
          <p:cNvPr id="3" name="Subtitle 2"/>
          <p:cNvSpPr>
            <a:spLocks noGrp="1"/>
          </p:cNvSpPr>
          <p:nvPr>
            <p:ph type="subTitle" idx="1"/>
          </p:nvPr>
        </p:nvSpPr>
        <p:spPr/>
        <p:txBody>
          <a:bodyPr/>
          <a:lstStyle/>
          <a:p>
            <a:r>
              <a:rPr lang="en-US" dirty="0" smtClean="0"/>
              <a:t>Steve Marx</a:t>
            </a:r>
          </a:p>
          <a:p>
            <a:r>
              <a:rPr lang="en-US" dirty="0" smtClean="0"/>
              <a:t>Technical Strategist</a:t>
            </a:r>
          </a:p>
          <a:p>
            <a:r>
              <a:rPr lang="en-US" dirty="0" smtClean="0"/>
              <a:t>Microsoft Corporation</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What about PHP?</a:t>
            </a:r>
            <a:endParaRPr lang="en-US" dirty="0"/>
          </a:p>
        </p:txBody>
      </p:sp>
      <p:sp>
        <p:nvSpPr>
          <p:cNvPr id="6" name="Text Placeholder 5"/>
          <p:cNvSpPr>
            <a:spLocks noGrp="1"/>
          </p:cNvSpPr>
          <p:nvPr>
            <p:ph type="body" sz="quarter" idx="10"/>
          </p:nvPr>
        </p:nvSpPr>
        <p:spPr>
          <a:xfrm>
            <a:off x="722313" y="1905000"/>
            <a:ext cx="8040688" cy="2689198"/>
          </a:xfrm>
        </p:spPr>
        <p:txBody>
          <a:bodyPr/>
          <a:lstStyle/>
          <a:p>
            <a:r>
              <a:rPr lang="en-US" dirty="0" smtClean="0"/>
              <a:t>&lt;add name="PHP </a:t>
            </a:r>
            <a:r>
              <a:rPr lang="en-US" dirty="0" err="1" smtClean="0"/>
              <a:t>FastCGI</a:t>
            </a:r>
            <a:r>
              <a:rPr lang="en-US" dirty="0" smtClean="0"/>
              <a:t> Handler"</a:t>
            </a:r>
          </a:p>
          <a:p>
            <a:r>
              <a:rPr lang="en-US" dirty="0" smtClean="0"/>
              <a:t> verb="*" path="</a:t>
            </a:r>
            <a:r>
              <a:rPr lang="en-US" dirty="0" smtClean="0">
                <a:solidFill>
                  <a:schemeClr val="accent5"/>
                </a:solidFill>
              </a:rPr>
              <a:t>*.php</a:t>
            </a:r>
            <a:r>
              <a:rPr lang="en-US" dirty="0" smtClean="0"/>
              <a:t>" </a:t>
            </a:r>
            <a:br>
              <a:rPr lang="en-US" dirty="0" smtClean="0"/>
            </a:br>
            <a:r>
              <a:rPr lang="en-US" dirty="0" smtClean="0"/>
              <a:t> </a:t>
            </a:r>
            <a:r>
              <a:rPr lang="en-US" dirty="0" err="1" smtClean="0"/>
              <a:t>scriptProcessor</a:t>
            </a:r>
            <a:r>
              <a:rPr lang="en-US" dirty="0" smtClean="0"/>
              <a:t> = </a:t>
            </a:r>
            <a:br>
              <a:rPr lang="en-US" dirty="0" smtClean="0"/>
            </a:br>
            <a:r>
              <a:rPr lang="en-US" dirty="0" smtClean="0"/>
              <a:t> "</a:t>
            </a:r>
            <a:r>
              <a:rPr lang="en-US" dirty="0" smtClean="0">
                <a:solidFill>
                  <a:schemeClr val="accent5"/>
                </a:solidFill>
              </a:rPr>
              <a:t>%</a:t>
            </a:r>
            <a:r>
              <a:rPr lang="en-US" dirty="0" err="1" smtClean="0">
                <a:solidFill>
                  <a:schemeClr val="accent5"/>
                </a:solidFill>
              </a:rPr>
              <a:t>RoleRoot</a:t>
            </a:r>
            <a:r>
              <a:rPr lang="en-US" dirty="0" smtClean="0">
                <a:solidFill>
                  <a:schemeClr val="accent5"/>
                </a:solidFill>
              </a:rPr>
              <a:t>%\</a:t>
            </a:r>
            <a:r>
              <a:rPr lang="en-US" dirty="0" err="1" smtClean="0">
                <a:solidFill>
                  <a:schemeClr val="accent5"/>
                </a:solidFill>
              </a:rPr>
              <a:t>php</a:t>
            </a:r>
            <a:r>
              <a:rPr lang="en-US" dirty="0" smtClean="0">
                <a:solidFill>
                  <a:schemeClr val="accent5"/>
                </a:solidFill>
              </a:rPr>
              <a:t>\php-cgi.exe</a:t>
            </a:r>
            <a:r>
              <a:rPr lang="en-US" dirty="0" smtClean="0"/>
              <a:t>"</a:t>
            </a:r>
          </a:p>
          <a:p>
            <a:r>
              <a:rPr lang="en-US" dirty="0" smtClean="0"/>
              <a:t> modules="</a:t>
            </a:r>
            <a:r>
              <a:rPr lang="en-US" dirty="0" err="1" smtClean="0"/>
              <a:t>FastCgiModule</a:t>
            </a:r>
            <a:r>
              <a:rPr lang="en-US" dirty="0" smtClean="0"/>
              <a:t>" </a:t>
            </a:r>
            <a:br>
              <a:rPr lang="en-US" dirty="0" smtClean="0"/>
            </a:br>
            <a:r>
              <a:rPr lang="en-US" dirty="0" smtClean="0"/>
              <a:t> </a:t>
            </a:r>
            <a:r>
              <a:rPr lang="en-US" dirty="0" err="1" smtClean="0"/>
              <a:t>resourceType</a:t>
            </a:r>
            <a:r>
              <a:rPr lang="en-US" dirty="0" smtClean="0"/>
              <a:t>="Unspecified" /&gt;</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Gambling in PHP</a:t>
            </a:r>
            <a:endParaRPr lang="en-US"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lstStyle/>
          <a:p>
            <a:r>
              <a:rPr lang="en-US" dirty="0" smtClean="0"/>
              <a:t>Windows Azure does </a:t>
            </a:r>
            <a:r>
              <a:rPr lang="en-US" b="1" dirty="0" smtClean="0">
                <a:solidFill>
                  <a:schemeClr val="accent2"/>
                </a:solidFill>
              </a:rPr>
              <a:t>scale out</a:t>
            </a:r>
            <a:r>
              <a:rPr lang="en-US" dirty="0" smtClean="0"/>
              <a:t>.</a:t>
            </a:r>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3"/>
          </p:nvPr>
        </p:nvSpPr>
        <p:spPr/>
        <p:txBody>
          <a:bodyPr/>
          <a:lstStyle/>
          <a:p>
            <a:pPr algn="ctr">
              <a:buNone/>
            </a:pPr>
            <a:r>
              <a:rPr lang="en-US" dirty="0" smtClean="0"/>
              <a:t>Stateless compute</a:t>
            </a:r>
          </a:p>
          <a:p>
            <a:pPr algn="ctr">
              <a:buNone/>
            </a:pPr>
            <a:r>
              <a:rPr lang="en-US" dirty="0" smtClean="0"/>
              <a:t>+ Durable storage</a:t>
            </a:r>
          </a:p>
          <a:p>
            <a:pPr algn="ctr">
              <a:buNone/>
            </a:pPr>
            <a:r>
              <a:rPr lang="en-US" dirty="0" smtClean="0"/>
              <a:t>-----------------------------</a:t>
            </a:r>
          </a:p>
          <a:p>
            <a:pPr algn="ctr">
              <a:buNone/>
            </a:pPr>
            <a:r>
              <a:rPr lang="en-US" dirty="0" smtClean="0"/>
              <a:t>= Scalable application</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sz="4400">
                <a:gradFill>
                  <a:gsLst>
                    <a:gs pos="36000">
                      <a:schemeClr val="tx1"/>
                    </a:gs>
                    <a:gs pos="86000">
                      <a:schemeClr val="tx1"/>
                    </a:gs>
                  </a:gsLst>
                  <a:lin ang="5400000" scaled="0"/>
                </a:gradFill>
                <a:latin typeface="+mj-lt"/>
                <a:cs typeface="+mn-cs"/>
              </a:rPr>
              <a:t>Storage is just another app.</a:t>
            </a:r>
          </a:p>
        </p:txBody>
      </p:sp>
      <p:sp>
        <p:nvSpPr>
          <p:cNvPr id="8" name="Cube 7"/>
          <p:cNvSpPr/>
          <p:nvPr/>
        </p:nvSpPr>
        <p:spPr>
          <a:xfrm>
            <a:off x="11430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9" name="Cube 8"/>
          <p:cNvSpPr/>
          <p:nvPr/>
        </p:nvSpPr>
        <p:spPr>
          <a:xfrm>
            <a:off x="29718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0" name="Cube 9"/>
          <p:cNvSpPr/>
          <p:nvPr/>
        </p:nvSpPr>
        <p:spPr>
          <a:xfrm>
            <a:off x="48006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1" name="Cube 10"/>
          <p:cNvSpPr/>
          <p:nvPr/>
        </p:nvSpPr>
        <p:spPr>
          <a:xfrm>
            <a:off x="66294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2" name="Cube 11"/>
          <p:cNvSpPr/>
          <p:nvPr/>
        </p:nvSpPr>
        <p:spPr>
          <a:xfrm>
            <a:off x="11430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3" name="Cube 12"/>
          <p:cNvSpPr/>
          <p:nvPr/>
        </p:nvSpPr>
        <p:spPr>
          <a:xfrm>
            <a:off x="29718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4" name="Cube 13"/>
          <p:cNvSpPr/>
          <p:nvPr/>
        </p:nvSpPr>
        <p:spPr>
          <a:xfrm>
            <a:off x="48006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15" name="Cube 14"/>
          <p:cNvSpPr/>
          <p:nvPr/>
        </p:nvSpPr>
        <p:spPr>
          <a:xfrm>
            <a:off x="66294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6" name="Cube 15"/>
          <p:cNvSpPr/>
          <p:nvPr/>
        </p:nvSpPr>
        <p:spPr>
          <a:xfrm>
            <a:off x="11430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7" name="Cube 16"/>
          <p:cNvSpPr/>
          <p:nvPr/>
        </p:nvSpPr>
        <p:spPr>
          <a:xfrm>
            <a:off x="29718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8" name="Cube 17"/>
          <p:cNvSpPr/>
          <p:nvPr/>
        </p:nvSpPr>
        <p:spPr>
          <a:xfrm>
            <a:off x="48006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9" name="Cube 18"/>
          <p:cNvSpPr/>
          <p:nvPr/>
        </p:nvSpPr>
        <p:spPr>
          <a:xfrm>
            <a:off x="66294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0" name="Cube 19"/>
          <p:cNvSpPr/>
          <p:nvPr/>
        </p:nvSpPr>
        <p:spPr>
          <a:xfrm>
            <a:off x="-6858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1" name="Cube 20"/>
          <p:cNvSpPr/>
          <p:nvPr/>
        </p:nvSpPr>
        <p:spPr>
          <a:xfrm>
            <a:off x="-6858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2" name="Cube 21"/>
          <p:cNvSpPr/>
          <p:nvPr/>
        </p:nvSpPr>
        <p:spPr>
          <a:xfrm>
            <a:off x="-6858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3" name="Cube 22"/>
          <p:cNvSpPr/>
          <p:nvPr/>
        </p:nvSpPr>
        <p:spPr>
          <a:xfrm>
            <a:off x="84582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4" name="Cube 23"/>
          <p:cNvSpPr/>
          <p:nvPr/>
        </p:nvSpPr>
        <p:spPr>
          <a:xfrm>
            <a:off x="84582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5" name="Cube 24"/>
          <p:cNvSpPr/>
          <p:nvPr/>
        </p:nvSpPr>
        <p:spPr>
          <a:xfrm>
            <a:off x="84582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7" name="Rounded Rectangle 26"/>
          <p:cNvSpPr/>
          <p:nvPr/>
        </p:nvSpPr>
        <p:spPr>
          <a:xfrm>
            <a:off x="2743200" y="3048000"/>
            <a:ext cx="5486400" cy="3810000"/>
          </a:xfrm>
          <a:prstGeom prst="roundRect">
            <a:avLst/>
          </a:prstGeom>
          <a:solidFill>
            <a:schemeClr val="accent5">
              <a:alpha val="85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Storage Service</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Durable Storage</a:t>
            </a:r>
            <a:endParaRPr lang="en-US" dirty="0"/>
          </a:p>
        </p:txBody>
      </p:sp>
      <p:sp>
        <p:nvSpPr>
          <p:cNvPr id="3" name="Content Placeholder 2"/>
          <p:cNvSpPr>
            <a:spLocks noGrp="1"/>
          </p:cNvSpPr>
          <p:nvPr>
            <p:ph idx="1"/>
          </p:nvPr>
        </p:nvSpPr>
        <p:spPr>
          <a:xfrm>
            <a:off x="381000" y="1412875"/>
            <a:ext cx="8382000" cy="4235006"/>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Three replicas of everything</a:t>
            </a:r>
          </a:p>
          <a:p>
            <a:r>
              <a:rPr lang="en-US" dirty="0" smtClean="0"/>
              <a:t>REST API</a:t>
            </a:r>
          </a:p>
        </p:txBody>
      </p:sp>
      <p:grpSp>
        <p:nvGrpSpPr>
          <p:cNvPr id="4" name="Group 3"/>
          <p:cNvGrpSpPr/>
          <p:nvPr/>
        </p:nvGrpSpPr>
        <p:grpSpPr>
          <a:xfrm>
            <a:off x="990600" y="2099192"/>
            <a:ext cx="1304000" cy="1710808"/>
            <a:chOff x="1184784" y="2831692"/>
            <a:chExt cx="1304000" cy="1710808"/>
          </a:xfrm>
        </p:grpSpPr>
        <p:sp>
          <p:nvSpPr>
            <p:cNvPr id="5" name="Flowchart: Multidocument 4"/>
            <p:cNvSpPr/>
            <p:nvPr/>
          </p:nvSpPr>
          <p:spPr>
            <a:xfrm>
              <a:off x="1184784" y="3451118"/>
              <a:ext cx="1273279" cy="1091382"/>
            </a:xfrm>
            <a:prstGeom prst="flowChartMultidocumen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6" name="TextBox 5"/>
            <p:cNvSpPr txBox="1"/>
            <p:nvPr/>
          </p:nvSpPr>
          <p:spPr>
            <a:xfrm>
              <a:off x="1278196" y="2831692"/>
              <a:ext cx="1210588" cy="584775"/>
            </a:xfrm>
            <a:prstGeom prst="rect">
              <a:avLst/>
            </a:prstGeom>
            <a:noFill/>
          </p:spPr>
          <p:txBody>
            <a:bodyPr wrap="none" rtlCol="0">
              <a:spAutoFit/>
            </a:bodyPr>
            <a:lstStyle/>
            <a:p>
              <a:r>
                <a:rPr lang="en-US" sz="3200" dirty="0" smtClean="0"/>
                <a:t>Blobs</a:t>
              </a:r>
              <a:endParaRPr lang="en-US" sz="3200" dirty="0"/>
            </a:p>
          </p:txBody>
        </p:sp>
      </p:grpSp>
      <p:grpSp>
        <p:nvGrpSpPr>
          <p:cNvPr id="7" name="Group 6"/>
          <p:cNvGrpSpPr/>
          <p:nvPr/>
        </p:nvGrpSpPr>
        <p:grpSpPr>
          <a:xfrm>
            <a:off x="3716586" y="2104106"/>
            <a:ext cx="1444898" cy="1567967"/>
            <a:chOff x="3035722" y="2836606"/>
            <a:chExt cx="1444898" cy="1567967"/>
          </a:xfrm>
        </p:grpSpPr>
        <p:grpSp>
          <p:nvGrpSpPr>
            <p:cNvPr id="8" name="Group 17"/>
            <p:cNvGrpSpPr/>
            <p:nvPr/>
          </p:nvGrpSpPr>
          <p:grpSpPr>
            <a:xfrm>
              <a:off x="3035722" y="3431453"/>
              <a:ext cx="1251155" cy="973120"/>
              <a:chOff x="6172200" y="1905000"/>
              <a:chExt cx="685800" cy="533400"/>
            </a:xfrm>
          </p:grpSpPr>
          <p:sp>
            <p:nvSpPr>
              <p:cNvPr id="10" name="Can 9"/>
              <p:cNvSpPr/>
              <p:nvPr/>
            </p:nvSpPr>
            <p:spPr>
              <a:xfrm>
                <a:off x="6172200" y="1905000"/>
                <a:ext cx="381000" cy="381000"/>
              </a:xfrm>
              <a:prstGeom prst="can">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1" name="Can 10"/>
              <p:cNvSpPr/>
              <p:nvPr/>
            </p:nvSpPr>
            <p:spPr>
              <a:xfrm>
                <a:off x="6477000" y="1981200"/>
                <a:ext cx="381000" cy="381000"/>
              </a:xfrm>
              <a:prstGeom prst="can">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2" name="Can 11"/>
              <p:cNvSpPr/>
              <p:nvPr/>
            </p:nvSpPr>
            <p:spPr>
              <a:xfrm>
                <a:off x="6324600" y="2057400"/>
                <a:ext cx="381000" cy="381000"/>
              </a:xfrm>
              <a:prstGeom prst="can">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grpSp>
        <p:sp>
          <p:nvSpPr>
            <p:cNvPr id="9" name="TextBox 8"/>
            <p:cNvSpPr txBox="1"/>
            <p:nvPr/>
          </p:nvSpPr>
          <p:spPr>
            <a:xfrm>
              <a:off x="3111912" y="2836606"/>
              <a:ext cx="1368708" cy="584775"/>
            </a:xfrm>
            <a:prstGeom prst="rect">
              <a:avLst/>
            </a:prstGeom>
            <a:noFill/>
          </p:spPr>
          <p:txBody>
            <a:bodyPr wrap="none" rtlCol="0">
              <a:spAutoFit/>
            </a:bodyPr>
            <a:lstStyle/>
            <a:p>
              <a:r>
                <a:rPr lang="en-US" sz="3200" dirty="0" smtClean="0"/>
                <a:t>Tables</a:t>
              </a:r>
              <a:endParaRPr lang="en-US" sz="3200" dirty="0"/>
            </a:p>
          </p:txBody>
        </p:sp>
      </p:grpSp>
      <p:grpSp>
        <p:nvGrpSpPr>
          <p:cNvPr id="13" name="Group 12"/>
          <p:cNvGrpSpPr/>
          <p:nvPr/>
        </p:nvGrpSpPr>
        <p:grpSpPr>
          <a:xfrm>
            <a:off x="5776443" y="2099190"/>
            <a:ext cx="2667978" cy="1297858"/>
            <a:chOff x="5066083" y="2841522"/>
            <a:chExt cx="2667978" cy="1297858"/>
          </a:xfrm>
        </p:grpSpPr>
        <p:grpSp>
          <p:nvGrpSpPr>
            <p:cNvPr id="14" name="Group 23"/>
            <p:cNvGrpSpPr/>
            <p:nvPr/>
          </p:nvGrpSpPr>
          <p:grpSpPr>
            <a:xfrm>
              <a:off x="5066083" y="3645310"/>
              <a:ext cx="2667978" cy="494070"/>
              <a:chOff x="3581400" y="4343400"/>
              <a:chExt cx="2057400" cy="381000"/>
            </a:xfrm>
          </p:grpSpPr>
          <p:sp>
            <p:nvSpPr>
              <p:cNvPr id="16" name="Rectangle 15"/>
              <p:cNvSpPr/>
              <p:nvPr/>
            </p:nvSpPr>
            <p:spPr>
              <a:xfrm>
                <a:off x="3581400" y="4343400"/>
                <a:ext cx="2057400" cy="381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t>
                </a:r>
                <a:endParaRPr lang="en-US" dirty="0"/>
              </a:p>
            </p:txBody>
          </p:sp>
          <p:sp>
            <p:nvSpPr>
              <p:cNvPr id="17" name="Rounded Rectangle 16"/>
              <p:cNvSpPr/>
              <p:nvPr/>
            </p:nvSpPr>
            <p:spPr>
              <a:xfrm>
                <a:off x="3657600" y="4419600"/>
                <a:ext cx="304800" cy="2286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8" name="Rounded Rectangle 17"/>
              <p:cNvSpPr/>
              <p:nvPr/>
            </p:nvSpPr>
            <p:spPr>
              <a:xfrm>
                <a:off x="4038600" y="4419600"/>
                <a:ext cx="304800" cy="2286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9" name="Rounded Rectangle 18"/>
              <p:cNvSpPr/>
              <p:nvPr/>
            </p:nvSpPr>
            <p:spPr>
              <a:xfrm>
                <a:off x="4876800" y="4419600"/>
                <a:ext cx="304800" cy="2286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0" name="Rounded Rectangle 19"/>
              <p:cNvSpPr/>
              <p:nvPr/>
            </p:nvSpPr>
            <p:spPr>
              <a:xfrm>
                <a:off x="5257800" y="4419600"/>
                <a:ext cx="304800" cy="2286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grpSp>
        <p:sp>
          <p:nvSpPr>
            <p:cNvPr id="15" name="TextBox 14"/>
            <p:cNvSpPr txBox="1"/>
            <p:nvPr/>
          </p:nvSpPr>
          <p:spPr>
            <a:xfrm>
              <a:off x="5663386" y="2841522"/>
              <a:ext cx="1619354" cy="584775"/>
            </a:xfrm>
            <a:prstGeom prst="rect">
              <a:avLst/>
            </a:prstGeom>
            <a:noFill/>
          </p:spPr>
          <p:txBody>
            <a:bodyPr wrap="none" rtlCol="0">
              <a:spAutoFit/>
            </a:bodyPr>
            <a:lstStyle/>
            <a:p>
              <a:r>
                <a:rPr lang="en-US" sz="3200" dirty="0" smtClean="0"/>
                <a:t>Queues</a:t>
              </a:r>
              <a:endParaRPr lang="en-US" sz="3200" dirty="0"/>
            </a:p>
          </p:txBody>
        </p:sp>
      </p:gr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Gambling’s Tiring,</a:t>
            </a:r>
            <a:br>
              <a:rPr lang="en-US" dirty="0" smtClean="0"/>
            </a:br>
            <a:r>
              <a:rPr smtClean="0"/>
              <a:t>Let's REST</a:t>
            </a:r>
            <a:endParaRPr lang="en-US" dirty="0"/>
          </a:p>
        </p:txBody>
      </p:sp>
      <p:sp>
        <p:nvSpPr>
          <p:cNvPr id="4" name="Text Placeholder 3"/>
          <p:cNvSpPr>
            <a:spLocks noGrp="1"/>
          </p:cNvSpPr>
          <p:nvPr>
            <p:ph type="body" sz="quarter" idx="10"/>
          </p:nvPr>
        </p:nvSpPr>
        <p:spPr/>
        <p:txBody>
          <a:bodyPr/>
          <a:lstStyle/>
          <a:p>
            <a:r>
              <a:rPr lang="en-US" dirty="0" smtClean="0"/>
              <a:t>demo </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Tables in .NET</a:t>
            </a:r>
            <a:endParaRPr lang="en-US" dirty="0"/>
          </a:p>
        </p:txBody>
      </p:sp>
      <p:sp>
        <p:nvSpPr>
          <p:cNvPr id="6" name="Text Placeholder 5"/>
          <p:cNvSpPr>
            <a:spLocks noGrp="1"/>
          </p:cNvSpPr>
          <p:nvPr>
            <p:ph type="body" sz="quarter" idx="10"/>
          </p:nvPr>
        </p:nvSpPr>
        <p:spPr>
          <a:xfrm>
            <a:off x="722313" y="1905000"/>
            <a:ext cx="8040688" cy="1338828"/>
          </a:xfrm>
        </p:spPr>
        <p:txBody>
          <a:bodyPr/>
          <a:lstStyle/>
          <a:p>
            <a:r>
              <a:rPr lang="en-US" dirty="0" smtClean="0"/>
              <a:t>from r in </a:t>
            </a:r>
            <a:r>
              <a:rPr lang="en-US" dirty="0" err="1" smtClean="0"/>
              <a:t>context.UserRatingTable</a:t>
            </a:r>
            <a:endParaRPr lang="en-US" dirty="0" smtClean="0"/>
          </a:p>
          <a:p>
            <a:r>
              <a:rPr lang="en-US" dirty="0" smtClean="0"/>
              <a:t>where </a:t>
            </a:r>
            <a:r>
              <a:rPr lang="en-US" dirty="0" err="1" smtClean="0"/>
              <a:t>r.PartitionKey</a:t>
            </a:r>
            <a:r>
              <a:rPr lang="en-US" dirty="0" smtClean="0"/>
              <a:t>=="mix09-smarx" select r</a:t>
            </a:r>
            <a:endParaRPr lang="en-US"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Q</a:t>
            </a:r>
            <a:r>
              <a:rPr lang="en-US" dirty="0" smtClean="0"/>
              <a:t>u</a:t>
            </a:r>
            <a:r>
              <a:rPr smtClean="0"/>
              <a:t>ick and Dirty: Tables in PHP</a:t>
            </a:r>
            <a:endParaRPr lang="en-US" dirty="0"/>
          </a:p>
        </p:txBody>
      </p:sp>
      <p:sp>
        <p:nvSpPr>
          <p:cNvPr id="6" name="Text Placeholder 5"/>
          <p:cNvSpPr>
            <a:spLocks noGrp="1"/>
          </p:cNvSpPr>
          <p:nvPr>
            <p:ph type="body" sz="quarter" idx="10"/>
          </p:nvPr>
        </p:nvSpPr>
        <p:spPr/>
        <p:txBody>
          <a:bodyPr/>
          <a:lstStyle/>
          <a:p>
            <a:endParaRPr lang="en-US"/>
          </a:p>
        </p:txBody>
      </p:sp>
      <p:pic>
        <p:nvPicPr>
          <p:cNvPr id="1027" name="Picture 3"/>
          <p:cNvPicPr>
            <a:picLocks noChangeAspect="1" noChangeArrowheads="1"/>
          </p:cNvPicPr>
          <p:nvPr/>
        </p:nvPicPr>
        <p:blipFill>
          <a:blip r:embed="rId3"/>
          <a:srcRect/>
          <a:stretch>
            <a:fillRect/>
          </a:stretch>
        </p:blipFill>
        <p:spPr bwMode="auto">
          <a:xfrm>
            <a:off x="533400" y="1905000"/>
            <a:ext cx="8467725" cy="3914775"/>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Tables in Python</a:t>
            </a:r>
            <a:endParaRPr lang="en-US" dirty="0"/>
          </a:p>
        </p:txBody>
      </p:sp>
      <p:sp>
        <p:nvSpPr>
          <p:cNvPr id="3" name="Text Placeholder 2"/>
          <p:cNvSpPr>
            <a:spLocks noGrp="1"/>
          </p:cNvSpPr>
          <p:nvPr>
            <p:ph type="body" sz="quarter" idx="10"/>
          </p:nvPr>
        </p:nvSpPr>
        <p:spPr>
          <a:xfrm>
            <a:off x="722313" y="1905000"/>
            <a:ext cx="8040688" cy="2283702"/>
          </a:xfrm>
        </p:spPr>
        <p:txBody>
          <a:bodyPr/>
          <a:lstStyle/>
          <a:p>
            <a:r>
              <a:rPr lang="en-US" sz="2800" dirty="0" smtClean="0"/>
              <a:t>from </a:t>
            </a:r>
            <a:r>
              <a:rPr lang="en-US" sz="2800" dirty="0" err="1" smtClean="0">
                <a:solidFill>
                  <a:schemeClr val="accent5"/>
                </a:solidFill>
              </a:rPr>
              <a:t>winazurestorage</a:t>
            </a:r>
            <a:r>
              <a:rPr lang="en-US" sz="2800" dirty="0" smtClean="0"/>
              <a:t> import *</a:t>
            </a:r>
          </a:p>
          <a:p>
            <a:endParaRPr lang="en-US" sz="2800" dirty="0" smtClean="0"/>
          </a:p>
          <a:p>
            <a:r>
              <a:rPr lang="en-US" sz="2800" dirty="0" smtClean="0"/>
              <a:t>t = </a:t>
            </a:r>
            <a:r>
              <a:rPr lang="en-US" sz="2800" dirty="0" err="1" smtClean="0"/>
              <a:t>TableStorage</a:t>
            </a:r>
            <a:r>
              <a:rPr lang="en-US" sz="2800" dirty="0" smtClean="0"/>
              <a:t>(</a:t>
            </a:r>
            <a:r>
              <a:rPr lang="en-US" sz="2800" dirty="0" err="1" smtClean="0"/>
              <a:t>srvr,accnt,key</a:t>
            </a:r>
            <a:r>
              <a:rPr lang="en-US" sz="2800" dirty="0" smtClean="0"/>
              <a:t>)</a:t>
            </a:r>
          </a:p>
          <a:p>
            <a:r>
              <a:rPr lang="en-US" sz="2800" dirty="0" smtClean="0"/>
              <a:t>for e in </a:t>
            </a:r>
            <a:r>
              <a:rPr lang="en-US" sz="2800" dirty="0" err="1" smtClean="0"/>
              <a:t>t.get_all</a:t>
            </a:r>
            <a:r>
              <a:rPr lang="en-US" sz="2800" dirty="0" smtClean="0"/>
              <a:t>("</a:t>
            </a:r>
            <a:r>
              <a:rPr lang="en-US" sz="2800" dirty="0" err="1" smtClean="0"/>
              <a:t>TagRatingTable</a:t>
            </a:r>
            <a:r>
              <a:rPr lang="en-US" sz="2800" dirty="0" smtClean="0"/>
              <a:t>"):</a:t>
            </a:r>
          </a:p>
          <a:p>
            <a:r>
              <a:rPr lang="en-US" sz="2800" dirty="0" smtClean="0"/>
              <a:t>  print </a:t>
            </a:r>
            <a:r>
              <a:rPr lang="en-US" sz="2800" dirty="0" err="1" smtClean="0"/>
              <a:t>e.Tweet</a:t>
            </a:r>
            <a:endParaRPr lang="en-US" sz="28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smtClean="0"/>
              <a:t>Evaluate This Talk!  (right now)</a:t>
            </a:r>
            <a:endParaRPr lang="en-US" dirty="0"/>
          </a:p>
        </p:txBody>
      </p:sp>
      <p:sp>
        <p:nvSpPr>
          <p:cNvPr id="6" name="Text Placeholder 5"/>
          <p:cNvSpPr>
            <a:spLocks noGrp="1"/>
          </p:cNvSpPr>
          <p:nvPr>
            <p:ph type="body" sz="quarter" idx="10"/>
          </p:nvPr>
        </p:nvSpPr>
        <p:spPr>
          <a:xfrm>
            <a:off x="381000" y="1411552"/>
            <a:ext cx="8382000" cy="4487382"/>
          </a:xfrm>
        </p:spPr>
        <p:txBody>
          <a:bodyPr/>
          <a:lstStyle/>
          <a:p>
            <a:r>
              <a:rPr lang="en-US" dirty="0" smtClean="0"/>
              <a:t>Tweet your </a:t>
            </a:r>
            <a:r>
              <a:rPr lang="en-US" dirty="0" err="1" smtClean="0"/>
              <a:t>eval</a:t>
            </a:r>
            <a:r>
              <a:rPr lang="en-US" dirty="0" smtClean="0"/>
              <a:t>, e.g.</a:t>
            </a:r>
          </a:p>
          <a:p>
            <a:pPr lvl="1"/>
            <a:r>
              <a:rPr lang="en-US" dirty="0" smtClean="0"/>
              <a:t>“@</a:t>
            </a:r>
            <a:r>
              <a:rPr lang="en-US" dirty="0" err="1" smtClean="0"/>
              <a:t>tweval</a:t>
            </a:r>
            <a:r>
              <a:rPr lang="en-US" dirty="0" smtClean="0"/>
              <a:t> OMG @</a:t>
            </a:r>
            <a:r>
              <a:rPr lang="en-US" dirty="0" err="1" smtClean="0"/>
              <a:t>smarx’s</a:t>
            </a:r>
            <a:r>
              <a:rPr lang="en-US" dirty="0" smtClean="0"/>
              <a:t> talk is awesome!  I give #mix09-smarx a 9.9!”</a:t>
            </a:r>
          </a:p>
          <a:p>
            <a:r>
              <a:rPr lang="en-US" dirty="0" smtClean="0"/>
              <a:t>See the results, live(</a:t>
            </a:r>
            <a:r>
              <a:rPr lang="en-US" dirty="0" err="1" smtClean="0"/>
              <a:t>ish</a:t>
            </a:r>
            <a:r>
              <a:rPr lang="en-US" dirty="0" smtClean="0"/>
              <a:t>):</a:t>
            </a:r>
          </a:p>
          <a:p>
            <a:pPr lvl="1"/>
            <a:r>
              <a:rPr lang="en-US" dirty="0" smtClean="0">
                <a:hlinkClick r:id="rId3"/>
              </a:rPr>
              <a:t>http://tweval.com/mix09-smarx</a:t>
            </a:r>
            <a:endParaRPr lang="en-US" dirty="0" smtClean="0"/>
          </a:p>
          <a:p>
            <a:endParaRPr lang="en-US" dirty="0" smtClean="0"/>
          </a:p>
          <a:p>
            <a:endParaRPr lang="en-US" dirty="0" smtClean="0"/>
          </a:p>
          <a:p>
            <a:endParaRPr lang="en-US" dirty="0" smtClean="0"/>
          </a:p>
          <a:p>
            <a:r>
              <a:rPr lang="en-US" dirty="0" smtClean="0"/>
              <a:t>(You still have to fill out regular MIX </a:t>
            </a:r>
            <a:r>
              <a:rPr lang="en-US" dirty="0" err="1" smtClean="0"/>
              <a:t>evals</a:t>
            </a:r>
            <a:r>
              <a:rPr lang="en-US" dirty="0" smtClean="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8101" y="1938144"/>
            <a:ext cx="9067798" cy="4234056"/>
            <a:chOff x="-76200" y="1447800"/>
            <a:chExt cx="5364956" cy="2505076"/>
          </a:xfrm>
        </p:grpSpPr>
        <p:sp>
          <p:nvSpPr>
            <p:cNvPr id="5" name="Rounded Rectangle 4"/>
            <p:cNvSpPr/>
            <p:nvPr/>
          </p:nvSpPr>
          <p:spPr>
            <a:xfrm>
              <a:off x="1828800" y="1828800"/>
              <a:ext cx="1478756" cy="82153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914363" rtl="0"/>
              <a:r>
                <a:rPr lang="en-US" kern="1200" dirty="0">
                  <a:solidFill>
                    <a:srgbClr val="FFFFFF"/>
                  </a:solidFill>
                  <a:latin typeface="Segoe"/>
                  <a:ea typeface="+mn-ea"/>
                  <a:cs typeface="+mn-cs"/>
                </a:rPr>
                <a:t>Web role</a:t>
              </a:r>
            </a:p>
          </p:txBody>
        </p:sp>
        <p:sp>
          <p:nvSpPr>
            <p:cNvPr id="6" name="Rounded Rectangle 5"/>
            <p:cNvSpPr/>
            <p:nvPr/>
          </p:nvSpPr>
          <p:spPr>
            <a:xfrm>
              <a:off x="1752600" y="1905000"/>
              <a:ext cx="1478756" cy="82153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914363" rtl="0"/>
              <a:r>
                <a:rPr lang="en-US" kern="1200" dirty="0">
                  <a:solidFill>
                    <a:srgbClr val="FFFFFF"/>
                  </a:solidFill>
                  <a:latin typeface="Segoe"/>
                  <a:ea typeface="+mn-ea"/>
                  <a:cs typeface="+mn-cs"/>
                </a:rPr>
                <a:t>Web role</a:t>
              </a:r>
            </a:p>
          </p:txBody>
        </p:sp>
        <p:sp>
          <p:nvSpPr>
            <p:cNvPr id="7" name="Rounded Rectangle 6"/>
            <p:cNvSpPr/>
            <p:nvPr/>
          </p:nvSpPr>
          <p:spPr>
            <a:xfrm>
              <a:off x="3810000" y="1828800"/>
              <a:ext cx="1478756" cy="82153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914363" rtl="0"/>
              <a:r>
                <a:rPr lang="en-US" kern="1200" dirty="0">
                  <a:solidFill>
                    <a:srgbClr val="FFFFFF"/>
                  </a:solidFill>
                  <a:latin typeface="Segoe"/>
                  <a:ea typeface="+mn-ea"/>
                  <a:cs typeface="+mn-cs"/>
                </a:rPr>
                <a:t>Worker role</a:t>
              </a:r>
            </a:p>
          </p:txBody>
        </p:sp>
        <p:sp>
          <p:nvSpPr>
            <p:cNvPr id="8" name="Rounded Rectangle 7"/>
            <p:cNvSpPr/>
            <p:nvPr/>
          </p:nvSpPr>
          <p:spPr>
            <a:xfrm>
              <a:off x="3733800" y="1905000"/>
              <a:ext cx="1478756" cy="82153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914363" rtl="0"/>
              <a:r>
                <a:rPr lang="en-US" kern="1200" dirty="0">
                  <a:solidFill>
                    <a:srgbClr val="FFFFFF"/>
                  </a:solidFill>
                  <a:latin typeface="Segoe"/>
                  <a:ea typeface="+mn-ea"/>
                  <a:cs typeface="+mn-cs"/>
                </a:rPr>
                <a:t>Worker role</a:t>
              </a:r>
            </a:p>
          </p:txBody>
        </p:sp>
        <p:sp>
          <p:nvSpPr>
            <p:cNvPr id="9" name="Rounded Rectangle 8"/>
            <p:cNvSpPr/>
            <p:nvPr/>
          </p:nvSpPr>
          <p:spPr>
            <a:xfrm>
              <a:off x="1700743" y="1981200"/>
              <a:ext cx="1478756" cy="82153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914363" rtl="0"/>
              <a:r>
                <a:rPr lang="en-US" kern="1200" dirty="0">
                  <a:solidFill>
                    <a:srgbClr val="FFFFFF"/>
                  </a:solidFill>
                  <a:latin typeface="Segoe"/>
                  <a:ea typeface="+mn-ea"/>
                  <a:cs typeface="+mn-cs"/>
                </a:rPr>
                <a:t>Web role</a:t>
              </a:r>
            </a:p>
          </p:txBody>
        </p:sp>
        <p:sp>
          <p:nvSpPr>
            <p:cNvPr id="10" name="Rounded Rectangle 9"/>
            <p:cNvSpPr/>
            <p:nvPr/>
          </p:nvSpPr>
          <p:spPr>
            <a:xfrm>
              <a:off x="1676400" y="3624263"/>
              <a:ext cx="3505200" cy="32861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914363" rtl="0"/>
              <a:r>
                <a:rPr lang="en-US" kern="1200" dirty="0">
                  <a:solidFill>
                    <a:srgbClr val="FFFFFF"/>
                  </a:solidFill>
                  <a:latin typeface="Segoe"/>
                  <a:ea typeface="+mn-ea"/>
                  <a:cs typeface="+mn-cs"/>
                </a:rPr>
                <a:t>Storage</a:t>
              </a:r>
            </a:p>
          </p:txBody>
        </p:sp>
        <p:cxnSp>
          <p:nvCxnSpPr>
            <p:cNvPr id="11" name="Straight Arrow Connector 10"/>
            <p:cNvCxnSpPr>
              <a:stCxn id="9" idx="2"/>
            </p:cNvCxnSpPr>
            <p:nvPr/>
          </p:nvCxnSpPr>
          <p:spPr>
            <a:xfrm rot="5400000">
              <a:off x="2027835" y="3211975"/>
              <a:ext cx="821531" cy="304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3648075" y="1981200"/>
              <a:ext cx="1478756" cy="82153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914363" rtl="0"/>
              <a:r>
                <a:rPr lang="en-US" kern="1200" dirty="0">
                  <a:solidFill>
                    <a:srgbClr val="FFFFFF"/>
                  </a:solidFill>
                  <a:latin typeface="Segoe"/>
                  <a:ea typeface="+mn-ea"/>
                  <a:cs typeface="+mn-cs"/>
                </a:rPr>
                <a:t>Worker role</a:t>
              </a:r>
            </a:p>
          </p:txBody>
        </p:sp>
        <p:cxnSp>
          <p:nvCxnSpPr>
            <p:cNvPr id="13" name="Straight Arrow Connector 12"/>
            <p:cNvCxnSpPr>
              <a:stCxn id="12" idx="2"/>
            </p:cNvCxnSpPr>
            <p:nvPr/>
          </p:nvCxnSpPr>
          <p:spPr>
            <a:xfrm rot="5400000">
              <a:off x="3975167" y="3211976"/>
              <a:ext cx="821531" cy="304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a:endCxn id="15" idx="2"/>
            </p:cNvCxnSpPr>
            <p:nvPr/>
          </p:nvCxnSpPr>
          <p:spPr>
            <a:xfrm>
              <a:off x="-76200" y="1447800"/>
              <a:ext cx="1066800" cy="944165"/>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Trapezoid 14"/>
            <p:cNvSpPr/>
            <p:nvPr/>
          </p:nvSpPr>
          <p:spPr>
            <a:xfrm rot="5400000">
              <a:off x="838200" y="2201465"/>
              <a:ext cx="685800" cy="381000"/>
            </a:xfrm>
            <a:prstGeom prst="trapezoid">
              <a:avLst/>
            </a:prstGeom>
          </p:spPr>
          <p:style>
            <a:lnRef idx="0">
              <a:schemeClr val="accent1"/>
            </a:lnRef>
            <a:fillRef idx="3">
              <a:schemeClr val="accent1"/>
            </a:fillRef>
            <a:effectRef idx="3">
              <a:schemeClr val="accent1"/>
            </a:effectRef>
            <a:fontRef idx="minor">
              <a:schemeClr val="lt1"/>
            </a:fontRef>
          </p:style>
          <p:txBody>
            <a:bodyPr rtlCol="0" anchor="ctr"/>
            <a:lstStyle/>
            <a:p>
              <a:pPr algn="ctr" defTabSz="914363" rtl="0"/>
              <a:r>
                <a:rPr lang="en-US" kern="1200" dirty="0">
                  <a:solidFill>
                    <a:srgbClr val="FFFFFF"/>
                  </a:solidFill>
                  <a:latin typeface="Segoe"/>
                  <a:ea typeface="+mn-ea"/>
                  <a:cs typeface="+mn-cs"/>
                </a:rPr>
                <a:t>LB</a:t>
              </a:r>
            </a:p>
          </p:txBody>
        </p:sp>
        <p:cxnSp>
          <p:nvCxnSpPr>
            <p:cNvPr id="16" name="Straight Arrow Connector 15"/>
            <p:cNvCxnSpPr>
              <a:stCxn id="15" idx="0"/>
              <a:endCxn id="9" idx="1"/>
            </p:cNvCxnSpPr>
            <p:nvPr/>
          </p:nvCxnSpPr>
          <p:spPr>
            <a:xfrm>
              <a:off x="1371600" y="2391965"/>
              <a:ext cx="329143" cy="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
        <p:nvSpPr>
          <p:cNvPr id="17" name="Title 16"/>
          <p:cNvSpPr>
            <a:spLocks noGrp="1"/>
          </p:cNvSpPr>
          <p:nvPr>
            <p:ph type="title"/>
          </p:nvPr>
        </p:nvSpPr>
        <p:spPr/>
        <p:txBody>
          <a:bodyPr/>
          <a:lstStyle/>
          <a:p>
            <a:r>
              <a:rPr lang="en-US" dirty="0" smtClean="0"/>
              <a:t>Putting It All Together</a:t>
            </a:r>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bwMode="auto">
          <a:xfrm>
            <a:off x="3581400" y="1524000"/>
            <a:ext cx="4876800" cy="4572000"/>
          </a:xfrm>
          <a:prstGeom prst="rect">
            <a:avLst/>
          </a:prstGeom>
          <a:noFill/>
          <a:ln w="28575">
            <a:solidFill>
              <a:schemeClr val="tx2"/>
            </a:solidFill>
            <a:prstDash val="dash"/>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0" rIns="91436" bIns="45718" numCol="1" rtlCol="0" anchor="t" anchorCtr="0" compatLnSpc="1">
            <a:prstTxWarp prst="textNoShape">
              <a:avLst/>
            </a:prstTxWarp>
          </a:bodyPr>
          <a:lstStyle/>
          <a:p>
            <a:pPr algn="ctr" defTabSz="914099" fontAlgn="base">
              <a:spcBef>
                <a:spcPct val="0"/>
              </a:spcBef>
              <a:spcAft>
                <a:spcPct val="0"/>
              </a:spcAft>
            </a:pPr>
            <a:endPar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endParaRPr>
          </a:p>
        </p:txBody>
      </p:sp>
      <p:sp>
        <p:nvSpPr>
          <p:cNvPr id="11" name="Rounded Rectangle 10"/>
          <p:cNvSpPr/>
          <p:nvPr/>
        </p:nvSpPr>
        <p:spPr bwMode="auto">
          <a:xfrm>
            <a:off x="6172200" y="1676400"/>
            <a:ext cx="2133600" cy="32004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Worker Role</a:t>
            </a:r>
          </a:p>
        </p:txBody>
      </p:sp>
      <p:sp>
        <p:nvSpPr>
          <p:cNvPr id="2" name="Title 1"/>
          <p:cNvSpPr>
            <a:spLocks noGrp="1"/>
          </p:cNvSpPr>
          <p:nvPr>
            <p:ph type="title"/>
          </p:nvPr>
        </p:nvSpPr>
        <p:spPr/>
        <p:txBody>
          <a:bodyPr/>
          <a:lstStyle/>
          <a:p>
            <a:r>
              <a:rPr smtClean="0"/>
              <a:t>Tweval.com Architecture</a:t>
            </a:r>
            <a:endParaRPr lang="en-US" dirty="0"/>
          </a:p>
        </p:txBody>
      </p:sp>
      <p:sp>
        <p:nvSpPr>
          <p:cNvPr id="5" name="Rounded Rectangle 4"/>
          <p:cNvSpPr/>
          <p:nvPr/>
        </p:nvSpPr>
        <p:spPr bwMode="auto">
          <a:xfrm>
            <a:off x="3733800" y="1676400"/>
            <a:ext cx="2133600" cy="32004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Web Role</a:t>
            </a:r>
          </a:p>
        </p:txBody>
      </p:sp>
      <p:sp>
        <p:nvSpPr>
          <p:cNvPr id="6" name="Rectangle 5"/>
          <p:cNvSpPr/>
          <p:nvPr/>
        </p:nvSpPr>
        <p:spPr bwMode="auto">
          <a:xfrm>
            <a:off x="4173582" y="2819400"/>
            <a:ext cx="1295400" cy="6096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normAutofit fontScale="70000" lnSpcReduction="20000"/>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ASP.NET web service</a:t>
            </a:r>
          </a:p>
        </p:txBody>
      </p:sp>
      <p:sp>
        <p:nvSpPr>
          <p:cNvPr id="7" name="Rectangle 6"/>
          <p:cNvSpPr/>
          <p:nvPr/>
        </p:nvSpPr>
        <p:spPr bwMode="auto">
          <a:xfrm>
            <a:off x="4173582" y="3810000"/>
            <a:ext cx="1295400" cy="4572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PHP UI</a:t>
            </a:r>
          </a:p>
        </p:txBody>
      </p:sp>
      <p:sp>
        <p:nvSpPr>
          <p:cNvPr id="9" name="Rectangle 8"/>
          <p:cNvSpPr/>
          <p:nvPr/>
        </p:nvSpPr>
        <p:spPr bwMode="auto">
          <a:xfrm>
            <a:off x="6629400" y="3124200"/>
            <a:ext cx="1295400" cy="5334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.NET</a:t>
            </a:r>
          </a:p>
        </p:txBody>
      </p:sp>
      <p:sp>
        <p:nvSpPr>
          <p:cNvPr id="12" name="Rounded Rectangle 11"/>
          <p:cNvSpPr/>
          <p:nvPr/>
        </p:nvSpPr>
        <p:spPr bwMode="auto">
          <a:xfrm>
            <a:off x="3733800" y="5410200"/>
            <a:ext cx="4419600" cy="457200"/>
          </a:xfrm>
          <a:prstGeom prst="round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Storage</a:t>
            </a:r>
          </a:p>
        </p:txBody>
      </p:sp>
      <p:sp>
        <p:nvSpPr>
          <p:cNvPr id="13" name="Rectangle 12"/>
          <p:cNvSpPr/>
          <p:nvPr/>
        </p:nvSpPr>
        <p:spPr bwMode="auto">
          <a:xfrm>
            <a:off x="685800" y="3276600"/>
            <a:ext cx="2209800" cy="114300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twitter.com</a:t>
            </a:r>
          </a:p>
        </p:txBody>
      </p:sp>
      <p:sp>
        <p:nvSpPr>
          <p:cNvPr id="14" name="Rectangle 13"/>
          <p:cNvSpPr/>
          <p:nvPr/>
        </p:nvSpPr>
        <p:spPr bwMode="auto">
          <a:xfrm>
            <a:off x="685800" y="1447800"/>
            <a:ext cx="2209800" cy="114300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botomatic.com</a:t>
            </a:r>
          </a:p>
        </p:txBody>
      </p:sp>
      <p:cxnSp>
        <p:nvCxnSpPr>
          <p:cNvPr id="16" name="Straight Arrow Connector 15"/>
          <p:cNvCxnSpPr>
            <a:stCxn id="14" idx="2"/>
            <a:endCxn id="13" idx="0"/>
          </p:cNvCxnSpPr>
          <p:nvPr/>
        </p:nvCxnSpPr>
        <p:spPr>
          <a:xfrm rot="5400000">
            <a:off x="1447800" y="2933700"/>
            <a:ext cx="68580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8" name="Straight Arrow Connector 17"/>
          <p:cNvCxnSpPr>
            <a:stCxn id="14" idx="3"/>
            <a:endCxn id="6" idx="1"/>
          </p:cNvCxnSpPr>
          <p:nvPr/>
        </p:nvCxnSpPr>
        <p:spPr>
          <a:xfrm>
            <a:off x="2895600" y="2019300"/>
            <a:ext cx="1277982" cy="11049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pic>
        <p:nvPicPr>
          <p:cNvPr id="2052" name="Picture 4" descr="C:\Users\stevema\AppData\Local\Microsoft\Windows\Temporary Internet Files\Content.IE5\WVTNFSYY\MCj04244660000[1].wmf"/>
          <p:cNvPicPr>
            <a:picLocks noChangeAspect="1" noChangeArrowheads="1"/>
          </p:cNvPicPr>
          <p:nvPr/>
        </p:nvPicPr>
        <p:blipFill>
          <a:blip r:embed="rId3"/>
          <a:srcRect/>
          <a:stretch>
            <a:fillRect/>
          </a:stretch>
        </p:blipFill>
        <p:spPr bwMode="auto">
          <a:xfrm>
            <a:off x="1066800" y="5029200"/>
            <a:ext cx="1447800" cy="1245294"/>
          </a:xfrm>
          <a:prstGeom prst="rect">
            <a:avLst/>
          </a:prstGeom>
          <a:noFill/>
        </p:spPr>
      </p:pic>
      <p:cxnSp>
        <p:nvCxnSpPr>
          <p:cNvPr id="29" name="Straight Arrow Connector 28"/>
          <p:cNvCxnSpPr>
            <a:stCxn id="2052" idx="0"/>
            <a:endCxn id="13" idx="2"/>
          </p:cNvCxnSpPr>
          <p:nvPr/>
        </p:nvCxnSpPr>
        <p:spPr>
          <a:xfrm rot="5400000" flipH="1" flipV="1">
            <a:off x="1485900" y="4724400"/>
            <a:ext cx="60960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1" name="Straight Arrow Connector 30"/>
          <p:cNvCxnSpPr>
            <a:stCxn id="2052" idx="3"/>
            <a:endCxn id="7" idx="1"/>
          </p:cNvCxnSpPr>
          <p:nvPr/>
        </p:nvCxnSpPr>
        <p:spPr>
          <a:xfrm flipV="1">
            <a:off x="2514600" y="4038600"/>
            <a:ext cx="1658982" cy="1613247"/>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3" name="Straight Arrow Connector 32"/>
          <p:cNvCxnSpPr>
            <a:stCxn id="7" idx="2"/>
          </p:cNvCxnSpPr>
          <p:nvPr/>
        </p:nvCxnSpPr>
        <p:spPr>
          <a:xfrm rot="5400000">
            <a:off x="4239440" y="4828360"/>
            <a:ext cx="1143002" cy="2068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7" name="Straight Arrow Connector 36"/>
          <p:cNvCxnSpPr>
            <a:stCxn id="6" idx="3"/>
          </p:cNvCxnSpPr>
          <p:nvPr/>
        </p:nvCxnSpPr>
        <p:spPr>
          <a:xfrm>
            <a:off x="5468982" y="3124200"/>
            <a:ext cx="169818" cy="2286000"/>
          </a:xfrm>
          <a:prstGeom prst="bentConnector2">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9" name="Straight Arrow Connector 38"/>
          <p:cNvCxnSpPr>
            <a:stCxn id="9" idx="2"/>
          </p:cNvCxnSpPr>
          <p:nvPr/>
        </p:nvCxnSpPr>
        <p:spPr>
          <a:xfrm rot="5400000">
            <a:off x="6394814" y="4527914"/>
            <a:ext cx="1752601" cy="1197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59" name="TextBox 58"/>
          <p:cNvSpPr txBox="1"/>
          <p:nvPr/>
        </p:nvSpPr>
        <p:spPr>
          <a:xfrm>
            <a:off x="3657600" y="1143000"/>
            <a:ext cx="1725152" cy="461665"/>
          </a:xfrm>
          <a:prstGeom prst="rect">
            <a:avLst/>
          </a:prstGeom>
          <a:noFill/>
        </p:spPr>
        <p:txBody>
          <a:bodyPr wrap="none" rtlCol="0">
            <a:spAutoFit/>
          </a:bodyPr>
          <a:lstStyle/>
          <a:p>
            <a:r>
              <a:rPr lang="en-US" sz="2400" dirty="0" smtClean="0">
                <a:gradFill>
                  <a:gsLst>
                    <a:gs pos="70000">
                      <a:schemeClr val="tx1"/>
                    </a:gs>
                    <a:gs pos="100000">
                      <a:schemeClr val="tx1"/>
                    </a:gs>
                  </a:gsLst>
                  <a:lin ang="16200000" scaled="0"/>
                </a:gradFill>
              </a:rPr>
              <a:t>tweval.com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Summary of the New Stuff</a:t>
            </a:r>
            <a:endParaRPr lang="en-US" dirty="0"/>
          </a:p>
        </p:txBody>
      </p:sp>
      <p:sp>
        <p:nvSpPr>
          <p:cNvPr id="3" name="Content Placeholder 2"/>
          <p:cNvSpPr>
            <a:spLocks noGrp="1"/>
          </p:cNvSpPr>
          <p:nvPr>
            <p:ph idx="1"/>
          </p:nvPr>
        </p:nvSpPr>
        <p:spPr>
          <a:xfrm>
            <a:off x="381000" y="1412875"/>
            <a:ext cx="8382000" cy="3490186"/>
          </a:xfrm>
        </p:spPr>
        <p:txBody>
          <a:bodyPr/>
          <a:lstStyle/>
          <a:p>
            <a:r>
              <a:rPr lang="en-US" dirty="0" smtClean="0"/>
              <a:t>Full Trust</a:t>
            </a:r>
          </a:p>
          <a:p>
            <a:pPr lvl="1"/>
            <a:r>
              <a:rPr lang="en-US" dirty="0" smtClean="0"/>
              <a:t>Set a flag to get it</a:t>
            </a:r>
          </a:p>
          <a:p>
            <a:pPr lvl="1"/>
            <a:r>
              <a:rPr lang="en-US" dirty="0" smtClean="0"/>
              <a:t>Can P/Invoke to native code</a:t>
            </a:r>
          </a:p>
          <a:p>
            <a:pPr lvl="1"/>
            <a:r>
              <a:rPr lang="en-US" dirty="0" smtClean="0"/>
              <a:t>Tool support for native debugging</a:t>
            </a:r>
          </a:p>
          <a:p>
            <a:r>
              <a:rPr lang="en-US" dirty="0" err="1" smtClean="0"/>
              <a:t>FastCGI</a:t>
            </a:r>
            <a:endParaRPr lang="en-US" dirty="0" smtClean="0"/>
          </a:p>
          <a:p>
            <a:pPr lvl="1"/>
            <a:r>
              <a:rPr lang="en-US" dirty="0" smtClean="0"/>
              <a:t>Bring your own runtime</a:t>
            </a:r>
          </a:p>
          <a:p>
            <a:r>
              <a:rPr lang="en-US" dirty="0" smtClean="0"/>
              <a:t>IIS URL rewriting</a:t>
            </a:r>
            <a:endParaRPr lang="en-US" dirty="0"/>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3" y="2514600"/>
            <a:ext cx="5939896" cy="1283229"/>
          </a:xfrm>
          <a:prstGeom prst="rect">
            <a:avLst/>
          </a:prstGeom>
          <a:noFill/>
        </p:spPr>
      </p:pic>
      <p:sp>
        <p:nvSpPr>
          <p:cNvPr id="5" name="Text Box 3"/>
          <p:cNvSpPr txBox="1">
            <a:spLocks noChangeArrowheads="1"/>
          </p:cNvSpPr>
          <p:nvPr/>
        </p:nvSpPr>
        <p:spPr bwMode="blackWhite">
          <a:xfrm>
            <a:off x="381000" y="57912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2009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bwMode="auto">
          <a:xfrm>
            <a:off x="3581400" y="1524000"/>
            <a:ext cx="4876800" cy="4572000"/>
          </a:xfrm>
          <a:prstGeom prst="rect">
            <a:avLst/>
          </a:prstGeom>
          <a:noFill/>
          <a:ln w="28575">
            <a:solidFill>
              <a:schemeClr val="tx2"/>
            </a:solidFill>
            <a:prstDash val="dash"/>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36" tIns="0" rIns="91436" bIns="45718" numCol="1" rtlCol="0" anchor="t" anchorCtr="0" compatLnSpc="1">
            <a:prstTxWarp prst="textNoShape">
              <a:avLst/>
            </a:prstTxWarp>
          </a:bodyPr>
          <a:lstStyle/>
          <a:p>
            <a:pPr algn="ctr" defTabSz="914099" fontAlgn="base">
              <a:spcBef>
                <a:spcPct val="0"/>
              </a:spcBef>
              <a:spcAft>
                <a:spcPct val="0"/>
              </a:spcAft>
            </a:pPr>
            <a:endPar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endParaRPr>
          </a:p>
        </p:txBody>
      </p:sp>
      <p:sp>
        <p:nvSpPr>
          <p:cNvPr id="11" name="Rounded Rectangle 10"/>
          <p:cNvSpPr/>
          <p:nvPr/>
        </p:nvSpPr>
        <p:spPr bwMode="auto">
          <a:xfrm>
            <a:off x="6172200" y="1676400"/>
            <a:ext cx="2133600" cy="32004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Worker Role</a:t>
            </a:r>
          </a:p>
        </p:txBody>
      </p:sp>
      <p:sp>
        <p:nvSpPr>
          <p:cNvPr id="2" name="Title 1"/>
          <p:cNvSpPr>
            <a:spLocks noGrp="1"/>
          </p:cNvSpPr>
          <p:nvPr>
            <p:ph type="title"/>
          </p:nvPr>
        </p:nvSpPr>
        <p:spPr/>
        <p:txBody>
          <a:bodyPr/>
          <a:lstStyle/>
          <a:p>
            <a:r>
              <a:rPr smtClean="0"/>
              <a:t>Tweval.com Architecture</a:t>
            </a:r>
            <a:endParaRPr lang="en-US" dirty="0"/>
          </a:p>
        </p:txBody>
      </p:sp>
      <p:sp>
        <p:nvSpPr>
          <p:cNvPr id="5" name="Rounded Rectangle 4"/>
          <p:cNvSpPr/>
          <p:nvPr/>
        </p:nvSpPr>
        <p:spPr bwMode="auto">
          <a:xfrm>
            <a:off x="3733800" y="1676400"/>
            <a:ext cx="2133600" cy="3200400"/>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Web Role</a:t>
            </a:r>
          </a:p>
        </p:txBody>
      </p:sp>
      <p:sp>
        <p:nvSpPr>
          <p:cNvPr id="6" name="Rectangle 5"/>
          <p:cNvSpPr/>
          <p:nvPr/>
        </p:nvSpPr>
        <p:spPr bwMode="auto">
          <a:xfrm>
            <a:off x="4173582" y="2819400"/>
            <a:ext cx="1295400" cy="6096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normAutofit fontScale="70000" lnSpcReduction="20000"/>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ASP.NET web service</a:t>
            </a:r>
          </a:p>
        </p:txBody>
      </p:sp>
      <p:sp>
        <p:nvSpPr>
          <p:cNvPr id="7" name="Rectangle 6"/>
          <p:cNvSpPr/>
          <p:nvPr/>
        </p:nvSpPr>
        <p:spPr bwMode="auto">
          <a:xfrm>
            <a:off x="4173582" y="3810000"/>
            <a:ext cx="1295400" cy="4572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PHP UI</a:t>
            </a:r>
          </a:p>
        </p:txBody>
      </p:sp>
      <p:sp>
        <p:nvSpPr>
          <p:cNvPr id="9" name="Rectangle 8"/>
          <p:cNvSpPr/>
          <p:nvPr/>
        </p:nvSpPr>
        <p:spPr bwMode="auto">
          <a:xfrm>
            <a:off x="6629400" y="3124200"/>
            <a:ext cx="1295400" cy="533400"/>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.NET</a:t>
            </a:r>
          </a:p>
        </p:txBody>
      </p:sp>
      <p:sp>
        <p:nvSpPr>
          <p:cNvPr id="12" name="Rounded Rectangle 11"/>
          <p:cNvSpPr/>
          <p:nvPr/>
        </p:nvSpPr>
        <p:spPr bwMode="auto">
          <a:xfrm>
            <a:off x="3733800" y="5410200"/>
            <a:ext cx="4419600" cy="457200"/>
          </a:xfrm>
          <a:prstGeom prst="round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Storage</a:t>
            </a:r>
          </a:p>
        </p:txBody>
      </p:sp>
      <p:sp>
        <p:nvSpPr>
          <p:cNvPr id="13" name="Rectangle 12"/>
          <p:cNvSpPr/>
          <p:nvPr/>
        </p:nvSpPr>
        <p:spPr bwMode="auto">
          <a:xfrm>
            <a:off x="685800" y="3276600"/>
            <a:ext cx="2209800" cy="114300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twitter.com</a:t>
            </a:r>
          </a:p>
        </p:txBody>
      </p:sp>
      <p:sp>
        <p:nvSpPr>
          <p:cNvPr id="14" name="Rectangle 13"/>
          <p:cNvSpPr/>
          <p:nvPr/>
        </p:nvSpPr>
        <p:spPr bwMode="auto">
          <a:xfrm>
            <a:off x="685800" y="1447800"/>
            <a:ext cx="2209800" cy="114300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rPr>
              <a:t>botomatic.com</a:t>
            </a:r>
          </a:p>
        </p:txBody>
      </p:sp>
      <p:cxnSp>
        <p:nvCxnSpPr>
          <p:cNvPr id="16" name="Straight Arrow Connector 15"/>
          <p:cNvCxnSpPr>
            <a:stCxn id="14" idx="2"/>
            <a:endCxn id="13" idx="0"/>
          </p:cNvCxnSpPr>
          <p:nvPr/>
        </p:nvCxnSpPr>
        <p:spPr>
          <a:xfrm rot="5400000">
            <a:off x="1447800" y="2933700"/>
            <a:ext cx="68580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8" name="Straight Arrow Connector 17"/>
          <p:cNvCxnSpPr>
            <a:stCxn id="14" idx="3"/>
            <a:endCxn id="6" idx="1"/>
          </p:cNvCxnSpPr>
          <p:nvPr/>
        </p:nvCxnSpPr>
        <p:spPr>
          <a:xfrm>
            <a:off x="2895600" y="2019300"/>
            <a:ext cx="1277982" cy="11049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pic>
        <p:nvPicPr>
          <p:cNvPr id="2052" name="Picture 4" descr="C:\Users\stevema\AppData\Local\Microsoft\Windows\Temporary Internet Files\Content.IE5\WVTNFSYY\MCj04244660000[1].wmf"/>
          <p:cNvPicPr>
            <a:picLocks noChangeAspect="1" noChangeArrowheads="1"/>
          </p:cNvPicPr>
          <p:nvPr/>
        </p:nvPicPr>
        <p:blipFill>
          <a:blip r:embed="rId3"/>
          <a:srcRect/>
          <a:stretch>
            <a:fillRect/>
          </a:stretch>
        </p:blipFill>
        <p:spPr bwMode="auto">
          <a:xfrm>
            <a:off x="1066800" y="5029200"/>
            <a:ext cx="1447800" cy="1245294"/>
          </a:xfrm>
          <a:prstGeom prst="rect">
            <a:avLst/>
          </a:prstGeom>
          <a:noFill/>
        </p:spPr>
      </p:pic>
      <p:cxnSp>
        <p:nvCxnSpPr>
          <p:cNvPr id="29" name="Straight Arrow Connector 28"/>
          <p:cNvCxnSpPr>
            <a:stCxn id="2052" idx="0"/>
            <a:endCxn id="13" idx="2"/>
          </p:cNvCxnSpPr>
          <p:nvPr/>
        </p:nvCxnSpPr>
        <p:spPr>
          <a:xfrm rot="5400000" flipH="1" flipV="1">
            <a:off x="1485900" y="4724400"/>
            <a:ext cx="60960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1" name="Straight Arrow Connector 30"/>
          <p:cNvCxnSpPr>
            <a:stCxn id="2052" idx="3"/>
            <a:endCxn id="7" idx="1"/>
          </p:cNvCxnSpPr>
          <p:nvPr/>
        </p:nvCxnSpPr>
        <p:spPr>
          <a:xfrm flipV="1">
            <a:off x="2514600" y="4038600"/>
            <a:ext cx="1658982" cy="1613247"/>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3" name="Straight Arrow Connector 32"/>
          <p:cNvCxnSpPr>
            <a:stCxn id="7" idx="2"/>
          </p:cNvCxnSpPr>
          <p:nvPr/>
        </p:nvCxnSpPr>
        <p:spPr>
          <a:xfrm rot="5400000">
            <a:off x="4239440" y="4828360"/>
            <a:ext cx="1143002" cy="2068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7" name="Straight Arrow Connector 36"/>
          <p:cNvCxnSpPr>
            <a:stCxn id="6" idx="3"/>
          </p:cNvCxnSpPr>
          <p:nvPr/>
        </p:nvCxnSpPr>
        <p:spPr>
          <a:xfrm>
            <a:off x="5468982" y="3124200"/>
            <a:ext cx="169818" cy="2286000"/>
          </a:xfrm>
          <a:prstGeom prst="bentConnector2">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9" name="Straight Arrow Connector 38"/>
          <p:cNvCxnSpPr>
            <a:stCxn id="9" idx="2"/>
          </p:cNvCxnSpPr>
          <p:nvPr/>
        </p:nvCxnSpPr>
        <p:spPr>
          <a:xfrm rot="5400000">
            <a:off x="6394814" y="4527914"/>
            <a:ext cx="1752601" cy="1197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59" name="TextBox 58"/>
          <p:cNvSpPr txBox="1"/>
          <p:nvPr/>
        </p:nvSpPr>
        <p:spPr>
          <a:xfrm>
            <a:off x="3657600" y="1143000"/>
            <a:ext cx="1725152" cy="461665"/>
          </a:xfrm>
          <a:prstGeom prst="rect">
            <a:avLst/>
          </a:prstGeom>
          <a:noFill/>
        </p:spPr>
        <p:txBody>
          <a:bodyPr wrap="none" rtlCol="0">
            <a:spAutoFit/>
          </a:bodyPr>
          <a:lstStyle/>
          <a:p>
            <a:r>
              <a:rPr lang="en-US" sz="2400" dirty="0" smtClean="0">
                <a:gradFill>
                  <a:gsLst>
                    <a:gs pos="70000">
                      <a:schemeClr val="tx1"/>
                    </a:gs>
                    <a:gs pos="100000">
                      <a:schemeClr val="tx1"/>
                    </a:gs>
                  </a:gsLst>
                  <a:lin ang="16200000" scaled="0"/>
                </a:gradFill>
              </a:rPr>
              <a:t>tweval.com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a:bodyPr>
          <a:lstStyle/>
          <a:p>
            <a:pPr>
              <a:buNone/>
            </a:pPr>
            <a:r>
              <a:rPr lang="en-US" sz="4400" dirty="0" smtClean="0">
                <a:latin typeface="+mj-lt"/>
              </a:rPr>
              <a:t>Windows Azure is</a:t>
            </a:r>
          </a:p>
          <a:p>
            <a:pPr>
              <a:buNone/>
            </a:pPr>
            <a:r>
              <a:rPr lang="en-US" sz="4400" dirty="0" smtClean="0">
                <a:latin typeface="+mj-lt"/>
              </a:rPr>
              <a:t>a place to run your applications.</a:t>
            </a:r>
          </a:p>
          <a:p>
            <a:pPr>
              <a:buNone/>
            </a:pPr>
            <a:endParaRPr lang="en-US" sz="4400" dirty="0">
              <a:latin typeface="+mj-l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p:txBody>
          <a:bodyPr>
            <a:normAutofit/>
          </a:bodyPr>
          <a:lstStyle/>
          <a:p>
            <a:pPr>
              <a:buNone/>
            </a:pPr>
            <a:r>
              <a:rPr lang="en-US" sz="4400" dirty="0" smtClean="0">
                <a:latin typeface="+mj-lt"/>
              </a:rPr>
              <a:t>Windows Azure is</a:t>
            </a:r>
          </a:p>
          <a:p>
            <a:pPr>
              <a:buNone/>
            </a:pPr>
            <a:r>
              <a:rPr lang="en-US" sz="4400" dirty="0" smtClean="0">
                <a:latin typeface="+mj-lt"/>
              </a:rPr>
              <a:t>a </a:t>
            </a:r>
            <a:r>
              <a:rPr lang="en-US" sz="4400" b="1" dirty="0" smtClean="0">
                <a:solidFill>
                  <a:schemeClr val="accent2"/>
                </a:solidFill>
                <a:latin typeface="+mj-lt"/>
              </a:rPr>
              <a:t>cloud</a:t>
            </a:r>
            <a:r>
              <a:rPr lang="en-US" sz="4400" dirty="0" smtClean="0">
                <a:solidFill>
                  <a:schemeClr val="tx2">
                    <a:lumMod val="20000"/>
                    <a:lumOff val="80000"/>
                  </a:schemeClr>
                </a:solidFill>
                <a:latin typeface="+mj-lt"/>
              </a:rPr>
              <a:t> </a:t>
            </a:r>
            <a:r>
              <a:rPr lang="en-US" sz="4400" dirty="0" smtClean="0">
                <a:latin typeface="+mj-lt"/>
              </a:rPr>
              <a:t>computing platform,</a:t>
            </a:r>
            <a:endParaRPr lang="en-US" sz="4400" dirty="0">
              <a:latin typeface="+mj-lt"/>
            </a:endParaRPr>
          </a:p>
          <a:p>
            <a:pPr>
              <a:buNone/>
            </a:pPr>
            <a:r>
              <a:rPr lang="en-US" sz="4400" dirty="0">
                <a:latin typeface="+mj-lt"/>
              </a:rPr>
              <a:t>s</a:t>
            </a:r>
            <a:r>
              <a:rPr lang="en-US" sz="4400" dirty="0" smtClean="0">
                <a:latin typeface="+mj-lt"/>
              </a:rPr>
              <a:t>o it’s designed to scale.</a:t>
            </a:r>
            <a:endParaRPr lang="en-US" sz="4400" dirty="0">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a:buNone/>
            </a:pPr>
            <a:r>
              <a:rPr lang="en-US" sz="4400" dirty="0" smtClean="0">
                <a:latin typeface="+mj-lt"/>
              </a:rPr>
              <a:t>Windows Azure is</a:t>
            </a:r>
          </a:p>
          <a:p>
            <a:pPr>
              <a:buNone/>
            </a:pPr>
            <a:r>
              <a:rPr lang="en-US" sz="4400" dirty="0" smtClean="0">
                <a:latin typeface="+mj-lt"/>
              </a:rPr>
              <a:t>a </a:t>
            </a:r>
            <a:r>
              <a:rPr lang="en-US" sz="4400" b="1" dirty="0" smtClean="0">
                <a:solidFill>
                  <a:schemeClr val="accent2"/>
                </a:solidFill>
                <a:latin typeface="+mj-lt"/>
              </a:rPr>
              <a:t>utility</a:t>
            </a:r>
            <a:r>
              <a:rPr lang="en-US" sz="4400" dirty="0" smtClean="0">
                <a:latin typeface="+mj-lt"/>
              </a:rPr>
              <a:t> computing platform,</a:t>
            </a:r>
            <a:endParaRPr lang="en-US" sz="4400" dirty="0">
              <a:latin typeface="+mj-lt"/>
            </a:endParaRPr>
          </a:p>
          <a:p>
            <a:pPr>
              <a:buNone/>
            </a:pPr>
            <a:r>
              <a:rPr lang="en-US" sz="4400" dirty="0" smtClean="0">
                <a:latin typeface="+mj-lt"/>
              </a:rPr>
              <a:t>so you pay for what you use.</a:t>
            </a:r>
            <a:endParaRPr lang="en-US" sz="4400" dirty="0">
              <a:latin typeface="+mj-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8"/>
            <a:ext cx="8382000" cy="609398"/>
          </a:xfrm>
        </p:spPr>
        <p:txBody>
          <a:bodyPr/>
          <a:lstStyle/>
          <a:p>
            <a:r>
              <a:rPr sz="4400">
                <a:gradFill>
                  <a:gsLst>
                    <a:gs pos="36000">
                      <a:schemeClr val="tx1"/>
                    </a:gs>
                    <a:gs pos="86000">
                      <a:schemeClr val="tx1"/>
                    </a:gs>
                  </a:gsLst>
                  <a:lin ang="5400000" scaled="0"/>
                </a:gradFill>
                <a:latin typeface="+mj-lt"/>
                <a:cs typeface="+mn-cs"/>
              </a:rPr>
              <a:t>Inside are many servers.</a:t>
            </a:r>
          </a:p>
        </p:txBody>
      </p:sp>
      <p:sp>
        <p:nvSpPr>
          <p:cNvPr id="8" name="Cube 7"/>
          <p:cNvSpPr/>
          <p:nvPr/>
        </p:nvSpPr>
        <p:spPr>
          <a:xfrm>
            <a:off x="11430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9" name="Cube 8"/>
          <p:cNvSpPr/>
          <p:nvPr/>
        </p:nvSpPr>
        <p:spPr>
          <a:xfrm>
            <a:off x="29718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0" name="Cube 9"/>
          <p:cNvSpPr/>
          <p:nvPr/>
        </p:nvSpPr>
        <p:spPr>
          <a:xfrm>
            <a:off x="48006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1" name="Cube 10"/>
          <p:cNvSpPr/>
          <p:nvPr/>
        </p:nvSpPr>
        <p:spPr>
          <a:xfrm>
            <a:off x="66294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2" name="Cube 11"/>
          <p:cNvSpPr/>
          <p:nvPr/>
        </p:nvSpPr>
        <p:spPr>
          <a:xfrm>
            <a:off x="11430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3" name="Cube 12"/>
          <p:cNvSpPr/>
          <p:nvPr/>
        </p:nvSpPr>
        <p:spPr>
          <a:xfrm>
            <a:off x="29718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4" name="Cube 13"/>
          <p:cNvSpPr/>
          <p:nvPr/>
        </p:nvSpPr>
        <p:spPr>
          <a:xfrm>
            <a:off x="48006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15" name="Cube 14"/>
          <p:cNvSpPr/>
          <p:nvPr/>
        </p:nvSpPr>
        <p:spPr>
          <a:xfrm>
            <a:off x="66294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6" name="Cube 15"/>
          <p:cNvSpPr/>
          <p:nvPr/>
        </p:nvSpPr>
        <p:spPr>
          <a:xfrm>
            <a:off x="11430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7" name="Cube 16"/>
          <p:cNvSpPr/>
          <p:nvPr/>
        </p:nvSpPr>
        <p:spPr>
          <a:xfrm>
            <a:off x="29718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8" name="Cube 17"/>
          <p:cNvSpPr/>
          <p:nvPr/>
        </p:nvSpPr>
        <p:spPr>
          <a:xfrm>
            <a:off x="48006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9" name="Cube 18"/>
          <p:cNvSpPr/>
          <p:nvPr/>
        </p:nvSpPr>
        <p:spPr>
          <a:xfrm>
            <a:off x="66294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0" name="Cube 19"/>
          <p:cNvSpPr/>
          <p:nvPr/>
        </p:nvSpPr>
        <p:spPr>
          <a:xfrm>
            <a:off x="-6858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1" name="Cube 20"/>
          <p:cNvSpPr/>
          <p:nvPr/>
        </p:nvSpPr>
        <p:spPr>
          <a:xfrm>
            <a:off x="-6858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2" name="Cube 21"/>
          <p:cNvSpPr/>
          <p:nvPr/>
        </p:nvSpPr>
        <p:spPr>
          <a:xfrm>
            <a:off x="-6858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3" name="Cube 22"/>
          <p:cNvSpPr/>
          <p:nvPr/>
        </p:nvSpPr>
        <p:spPr>
          <a:xfrm>
            <a:off x="8458200" y="16002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4" name="Cube 23"/>
          <p:cNvSpPr/>
          <p:nvPr/>
        </p:nvSpPr>
        <p:spPr>
          <a:xfrm>
            <a:off x="8458200" y="34290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5" name="Cube 24"/>
          <p:cNvSpPr/>
          <p:nvPr/>
        </p:nvSpPr>
        <p:spPr>
          <a:xfrm>
            <a:off x="8458200" y="5105400"/>
            <a:ext cx="1371600" cy="13716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sz="4400">
                <a:gradFill>
                  <a:gsLst>
                    <a:gs pos="36000">
                      <a:schemeClr val="tx1"/>
                    </a:gs>
                    <a:gs pos="86000">
                      <a:schemeClr val="tx1"/>
                    </a:gs>
                  </a:gsLst>
                  <a:lin ang="5400000" scaled="0"/>
                </a:gradFill>
                <a:latin typeface="+mj-lt"/>
                <a:cs typeface="+mn-cs"/>
              </a:rPr>
              <a:t>with VMs running Windows.</a:t>
            </a:r>
          </a:p>
        </p:txBody>
      </p:sp>
      <p:sp>
        <p:nvSpPr>
          <p:cNvPr id="4" name="Cube 3"/>
          <p:cNvSpPr/>
          <p:nvPr/>
        </p:nvSpPr>
        <p:spPr>
          <a:xfrm>
            <a:off x="1905000" y="1371600"/>
            <a:ext cx="5257800" cy="5257800"/>
          </a:xfrm>
          <a:prstGeom prst="cub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cxnSp>
        <p:nvCxnSpPr>
          <p:cNvPr id="7" name="Straight Connector 6"/>
          <p:cNvCxnSpPr>
            <a:stCxn id="4" idx="1"/>
            <a:endCxn id="4" idx="3"/>
          </p:cNvCxnSpPr>
          <p:nvPr/>
        </p:nvCxnSpPr>
        <p:spPr>
          <a:xfrm rot="16200000" flipH="1">
            <a:off x="1905000" y="4657725"/>
            <a:ext cx="3943350" cy="1588"/>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4" idx="1"/>
            <a:endCxn id="4" idx="0"/>
          </p:cNvCxnSpPr>
          <p:nvPr/>
        </p:nvCxnSpPr>
        <p:spPr>
          <a:xfrm rot="5400000" flipH="1" flipV="1">
            <a:off x="3876674" y="1371601"/>
            <a:ext cx="1314450" cy="1314448"/>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4" idx="2"/>
            <a:endCxn id="4" idx="4"/>
          </p:cNvCxnSpPr>
          <p:nvPr/>
        </p:nvCxnSpPr>
        <p:spPr>
          <a:xfrm rot="10800000" flipH="1">
            <a:off x="1905000" y="4657723"/>
            <a:ext cx="3943350" cy="1588"/>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4"/>
            <a:endCxn id="4" idx="5"/>
          </p:cNvCxnSpPr>
          <p:nvPr/>
        </p:nvCxnSpPr>
        <p:spPr>
          <a:xfrm flipV="1">
            <a:off x="5848350" y="3343275"/>
            <a:ext cx="1314450" cy="1314448"/>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4572794" y="3962400"/>
            <a:ext cx="3961606" cy="794"/>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2590800" y="1981200"/>
            <a:ext cx="3962400" cy="1588"/>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1030" name="Picture 6" descr="http://www.maximumpc.com/files/u4965/Windows_Server_2008_R2.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86000" y="3200400"/>
            <a:ext cx="1143000" cy="1011621"/>
          </a:xfrm>
          <a:prstGeom prst="rect">
            <a:avLst/>
          </a:prstGeom>
          <a:noFill/>
        </p:spPr>
      </p:pic>
      <p:pic>
        <p:nvPicPr>
          <p:cNvPr id="30" name="Picture 6" descr="http://www.maximumpc.com/files/u4965/Windows_Server_2008_R2.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267200" y="3200400"/>
            <a:ext cx="1143000" cy="1011621"/>
          </a:xfrm>
          <a:prstGeom prst="rect">
            <a:avLst/>
          </a:prstGeom>
          <a:noFill/>
        </p:spPr>
      </p:pic>
      <p:pic>
        <p:nvPicPr>
          <p:cNvPr id="31" name="Picture 6" descr="http://www.maximumpc.com/files/u4965/Windows_Server_2008_R2.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86000" y="5105400"/>
            <a:ext cx="1143000" cy="1011621"/>
          </a:xfrm>
          <a:prstGeom prst="rect">
            <a:avLst/>
          </a:prstGeom>
          <a:noFill/>
        </p:spPr>
      </p:pic>
      <p:pic>
        <p:nvPicPr>
          <p:cNvPr id="32" name="Picture 6" descr="http://www.maximumpc.com/files/u4965/Windows_Server_2008_R2.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267200" y="5105400"/>
            <a:ext cx="1143000" cy="1011621"/>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IX09 PPT Template 4x3">
  <a:themeElements>
    <a:clrScheme name="MIX09">
      <a:dk1>
        <a:srgbClr val="000000"/>
      </a:dk1>
      <a:lt1>
        <a:srgbClr val="FFFFFF"/>
      </a:lt1>
      <a:dk2>
        <a:srgbClr val="050595"/>
      </a:dk2>
      <a:lt2>
        <a:srgbClr val="FFFF99"/>
      </a:lt2>
      <a:accent1>
        <a:srgbClr val="339900"/>
      </a:accent1>
      <a:accent2>
        <a:srgbClr val="00CCFF"/>
      </a:accent2>
      <a:accent3>
        <a:srgbClr val="FF0066"/>
      </a:accent3>
      <a:accent4>
        <a:srgbClr val="D1CC00"/>
      </a:accent4>
      <a:accent5>
        <a:srgbClr val="FF6600"/>
      </a:accent5>
      <a:accent6>
        <a:srgbClr val="808080"/>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cene3d>
          <a:camera prst="orthographicFront" fov="0">
            <a:rot lat="0" lon="0" rev="0"/>
          </a:camera>
          <a:lightRig rig="glow" dir="t">
            <a:rot lat="0" lon="0" rev="6360000"/>
          </a:lightRig>
        </a:scene3d>
        <a:sp3d prstMaterial="flat">
          <a:bevelT w="95250" h="101600"/>
          <a:contourClr>
            <a:schemeClr val="accent2">
              <a:satMod val="300000"/>
            </a:schemeClr>
          </a:contourClr>
        </a:sp3d>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sz="2400" dirty="0" smtClean="0">
            <a:gradFill>
              <a:gsLst>
                <a:gs pos="70000">
                  <a:schemeClr val="tx1"/>
                </a:gs>
                <a:gs pos="100000">
                  <a:schemeClr val="tx1"/>
                </a:gs>
              </a:gsLst>
              <a:lin ang="16200000" scaled="0"/>
            </a:gradFill>
          </a:defRPr>
        </a:defPPr>
      </a:lstStyle>
    </a:txDef>
  </a:objectDefaults>
  <a:extraClrSchemeLst/>
</a:theme>
</file>

<file path=ppt/theme/theme2.xml><?xml version="1.0" encoding="utf-8"?>
<a:theme xmlns:a="http://schemas.openxmlformats.org/drawingml/2006/main" name="White with Courier font for code slides">
  <a:themeElements>
    <a:clrScheme name="MIX09">
      <a:dk1>
        <a:srgbClr val="000000"/>
      </a:dk1>
      <a:lt1>
        <a:srgbClr val="FFFFFF"/>
      </a:lt1>
      <a:dk2>
        <a:srgbClr val="050595"/>
      </a:dk2>
      <a:lt2>
        <a:srgbClr val="FFFF99"/>
      </a:lt2>
      <a:accent1>
        <a:srgbClr val="339900"/>
      </a:accent1>
      <a:accent2>
        <a:srgbClr val="00CCFF"/>
      </a:accent2>
      <a:accent3>
        <a:srgbClr val="FF0066"/>
      </a:accent3>
      <a:accent4>
        <a:srgbClr val="D1CC00"/>
      </a:accent4>
      <a:accent5>
        <a:srgbClr val="FF6600"/>
      </a:accent5>
      <a:accent6>
        <a:srgbClr val="808080"/>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MIX09 PPT Template 4x3</Template>
  <TotalTime>1218</TotalTime>
  <Words>1181</Words>
  <Application>Microsoft Office PowerPoint</Application>
  <PresentationFormat>On-screen Show (4:3)</PresentationFormat>
  <Paragraphs>188</Paragraphs>
  <Slides>33</Slides>
  <Notes>33</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MIX09 PPT Template 4x3</vt:lpstr>
      <vt:lpstr>White with Courier font for code slides</vt:lpstr>
      <vt:lpstr>Slide 1</vt:lpstr>
      <vt:lpstr>Building Web Applications with Windows Azure</vt:lpstr>
      <vt:lpstr>Evaluate This Talk!  (right now)</vt:lpstr>
      <vt:lpstr>Tweval.com Architecture</vt:lpstr>
      <vt:lpstr>Slide 5</vt:lpstr>
      <vt:lpstr>Slide 6</vt:lpstr>
      <vt:lpstr>Slide 7</vt:lpstr>
      <vt:lpstr>Inside are many servers.</vt:lpstr>
      <vt:lpstr>with VMs running Windows.</vt:lpstr>
      <vt:lpstr>We call this the Fabric,</vt:lpstr>
      <vt:lpstr>and it’s where your app runs.</vt:lpstr>
      <vt:lpstr>Slide 12</vt:lpstr>
      <vt:lpstr>Slide 13</vt:lpstr>
      <vt:lpstr>Slide 14</vt:lpstr>
      <vt:lpstr>Defining Your Service</vt:lpstr>
      <vt:lpstr>Let’s Gamble</vt:lpstr>
      <vt:lpstr>Developer Experience is Key</vt:lpstr>
      <vt:lpstr>What about Full Trust?</vt:lpstr>
      <vt:lpstr>What about PHP?</vt:lpstr>
      <vt:lpstr>What about PHP?</vt:lpstr>
      <vt:lpstr>Gambling in PHP</vt:lpstr>
      <vt:lpstr>Slide 22</vt:lpstr>
      <vt:lpstr>Slide 23</vt:lpstr>
      <vt:lpstr>Storage is just another app.</vt:lpstr>
      <vt:lpstr>Durable Storage</vt:lpstr>
      <vt:lpstr>Gambling’s Tiring, Let's REST</vt:lpstr>
      <vt:lpstr>Tables in .NET</vt:lpstr>
      <vt:lpstr>Quick and Dirty: Tables in PHP</vt:lpstr>
      <vt:lpstr>Tables in Python</vt:lpstr>
      <vt:lpstr>Putting It All Together</vt:lpstr>
      <vt:lpstr>Tweval.com Architecture</vt:lpstr>
      <vt:lpstr>Summary of the New Stuff</vt:lpstr>
      <vt:lpstr>Slide 33</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T09F: Building Web Applications with Windows Azure</dc:title>
  <dc:subject>MIX 09</dc:subject>
  <dc:creator> Steve Marx</dc:creator>
  <dc:description>Template: Mitchell Derrey, Silver Fox Productions
Formatting:
Event Date: March 18-20, 2009
Event Location: The Venetian Resort Casino, Las Vegas, NV
Audience: External</dc:description>
  <cp:lastModifiedBy>Shows</cp:lastModifiedBy>
  <cp:revision>12</cp:revision>
  <dcterms:created xsi:type="dcterms:W3CDTF">2009-03-17T00:30:40Z</dcterms:created>
  <dcterms:modified xsi:type="dcterms:W3CDTF">2009-03-19T00:56:58Z</dcterms:modified>
</cp:coreProperties>
</file>