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3" d="100"/>
          <a:sy n="43" d="100"/>
        </p:scale>
        <p:origin x="-111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5C9AC5-623C-4793-8404-5E0C24CB5A80}" type="datetimeFigureOut">
              <a:rPr lang="en-US" smtClean="0"/>
              <a:pPr/>
              <a:t>9/10/2009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C9AC5-623C-4793-8404-5E0C24CB5A80}" type="datetimeFigureOut">
              <a:rPr lang="en-US" smtClean="0"/>
              <a:pPr/>
              <a:t>9/10/2009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C9AC5-623C-4793-8404-5E0C24CB5A80}" type="datetimeFigureOut">
              <a:rPr lang="en-US" smtClean="0"/>
              <a:pPr/>
              <a:t>9/10/2009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5C9AC5-623C-4793-8404-5E0C24CB5A80}" type="datetimeFigureOut">
              <a:rPr lang="en-US" smtClean="0"/>
              <a:pPr/>
              <a:t>9/10/2009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5C9AC5-623C-4793-8404-5E0C24CB5A80}" type="datetimeFigureOut">
              <a:rPr lang="en-US" smtClean="0"/>
              <a:pPr/>
              <a:t>9/10/2009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5C9AC5-623C-4793-8404-5E0C24CB5A80}" type="datetimeFigureOut">
              <a:rPr lang="en-US" smtClean="0"/>
              <a:pPr/>
              <a:t>9/10/2009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5C9AC5-623C-4793-8404-5E0C24CB5A80}" type="datetimeFigureOut">
              <a:rPr lang="en-US" smtClean="0"/>
              <a:pPr/>
              <a:t>9/10/2009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5C9AC5-623C-4793-8404-5E0C24CB5A80}" type="datetimeFigureOut">
              <a:rPr lang="en-US" smtClean="0"/>
              <a:pPr/>
              <a:t>9/10/2009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5C9AC5-623C-4793-8404-5E0C24CB5A80}" type="datetimeFigureOut">
              <a:rPr lang="en-US" smtClean="0"/>
              <a:pPr/>
              <a:t>9/10/2009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C9AC5-623C-4793-8404-5E0C24CB5A80}" type="datetimeFigureOut">
              <a:rPr lang="en-US" smtClean="0"/>
              <a:pPr/>
              <a:t>9/10/2009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5C9AC5-623C-4793-8404-5E0C24CB5A80}" type="datetimeFigureOut">
              <a:rPr lang="en-US" smtClean="0"/>
              <a:pPr/>
              <a:t>9/10/2009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F87A3D-8CDF-4040-A6E0-4E553C2434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5C9AC5-623C-4793-8404-5E0C24CB5A80}" type="datetimeFigureOut">
              <a:rPr lang="en-US" smtClean="0"/>
              <a:pPr/>
              <a:t>9/10/2009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F87A3D-8CDF-4040-A6E0-4E553C2434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
            <a:ext cx="7772400" cy="838200"/>
          </a:xfrm>
        </p:spPr>
        <p:txBody>
          <a:bodyPr/>
          <a:lstStyle/>
          <a:p>
            <a:r>
              <a:rPr lang="en-US" dirty="0" smtClean="0">
                <a:latin typeface="Lucida Calligraphy" pitchFamily="66" charset="0"/>
              </a:rPr>
              <a:t>Conflict Management</a:t>
            </a:r>
            <a:endParaRPr lang="en-US" dirty="0">
              <a:latin typeface="Lucida Calligraphy" pitchFamily="66" charset="0"/>
            </a:endParaRPr>
          </a:p>
        </p:txBody>
      </p:sp>
      <p:sp>
        <p:nvSpPr>
          <p:cNvPr id="3" name="Subtitle 2"/>
          <p:cNvSpPr>
            <a:spLocks noGrp="1"/>
          </p:cNvSpPr>
          <p:nvPr>
            <p:ph type="subTitle" idx="1"/>
          </p:nvPr>
        </p:nvSpPr>
        <p:spPr>
          <a:xfrm>
            <a:off x="990600" y="1066800"/>
            <a:ext cx="7010400" cy="4648200"/>
          </a:xfrm>
        </p:spPr>
        <p:txBody>
          <a:bodyPr>
            <a:normAutofit fontScale="55000" lnSpcReduction="20000"/>
          </a:bodyPr>
          <a:lstStyle/>
          <a:p>
            <a:r>
              <a:rPr lang="en-US" sz="4400" b="1" dirty="0" smtClean="0">
                <a:solidFill>
                  <a:schemeClr val="tx1"/>
                </a:solidFill>
              </a:rPr>
              <a:t>Article presentation</a:t>
            </a:r>
          </a:p>
          <a:p>
            <a:r>
              <a:rPr lang="en-US" dirty="0"/>
              <a:t>THE IMPACT OF MESSAGE FRAME ON</a:t>
            </a:r>
          </a:p>
          <a:p>
            <a:r>
              <a:rPr lang="en-US" dirty="0"/>
              <a:t>NEGOTIATORS' IMPRESSIONS,</a:t>
            </a:r>
          </a:p>
          <a:p>
            <a:r>
              <a:rPr lang="en-US" dirty="0"/>
              <a:t>EMOTIONS, AND </a:t>
            </a:r>
            <a:r>
              <a:rPr lang="en-US" dirty="0" smtClean="0"/>
              <a:t>BEHAVIORS</a:t>
            </a:r>
          </a:p>
          <a:p>
            <a:endParaRPr lang="en-US" dirty="0"/>
          </a:p>
          <a:p>
            <a:r>
              <a:rPr lang="en-US" i="1" dirty="0"/>
              <a:t>Mara </a:t>
            </a:r>
            <a:r>
              <a:rPr lang="en-US" i="1" dirty="0" err="1"/>
              <a:t>Olekalns</a:t>
            </a:r>
            <a:endParaRPr lang="en-US" i="1" dirty="0"/>
          </a:p>
          <a:p>
            <a:r>
              <a:rPr lang="en-US" dirty="0"/>
              <a:t>University of Melbourne</a:t>
            </a:r>
          </a:p>
          <a:p>
            <a:r>
              <a:rPr lang="en-US" i="1" dirty="0"/>
              <a:t>Christopher Robert</a:t>
            </a:r>
          </a:p>
          <a:p>
            <a:r>
              <a:rPr lang="en-US" dirty="0"/>
              <a:t>University of Missouri-Columbia</a:t>
            </a:r>
          </a:p>
          <a:p>
            <a:r>
              <a:rPr lang="en-US" dirty="0"/>
              <a:t>^ , </a:t>
            </a:r>
            <a:r>
              <a:rPr lang="en-US" i="1" dirty="0" err="1"/>
              <a:t>Tahira</a:t>
            </a:r>
            <a:r>
              <a:rPr lang="en-US" i="1" dirty="0"/>
              <a:t> </a:t>
            </a:r>
            <a:r>
              <a:rPr lang="en-US" i="1" dirty="0" err="1"/>
              <a:t>Probst</a:t>
            </a:r>
            <a:endParaRPr lang="en-US" i="1" dirty="0"/>
          </a:p>
          <a:p>
            <a:r>
              <a:rPr lang="en-US" dirty="0"/>
              <a:t>Washington State University</a:t>
            </a:r>
          </a:p>
          <a:p>
            <a:r>
              <a:rPr lang="en-US" i="1" dirty="0"/>
              <a:t>Philip L Smith</a:t>
            </a:r>
          </a:p>
          <a:p>
            <a:r>
              <a:rPr lang="en-US" dirty="0"/>
              <a:t>University of Melbourne</a:t>
            </a:r>
          </a:p>
          <a:p>
            <a:r>
              <a:rPr lang="en-US" i="1" dirty="0"/>
              <a:t>Peter </a:t>
            </a:r>
            <a:r>
              <a:rPr lang="en-US" i="1" dirty="0" err="1"/>
              <a:t>Carnevale</a:t>
            </a:r>
            <a:endParaRPr lang="en-US" i="1" dirty="0"/>
          </a:p>
          <a:p>
            <a:r>
              <a:rPr lang="en-US" b="1" dirty="0" smtClean="0"/>
              <a:t>New </a:t>
            </a:r>
            <a:r>
              <a:rPr lang="en-US" b="1" dirty="0"/>
              <a:t>York University</a:t>
            </a:r>
          </a:p>
          <a:p>
            <a:endParaRPr lang="en-US" dirty="0"/>
          </a:p>
          <a:p>
            <a:endParaRPr lang="en-US" dirty="0"/>
          </a:p>
        </p:txBody>
      </p:sp>
      <p:sp>
        <p:nvSpPr>
          <p:cNvPr id="4" name="TextBox 3"/>
          <p:cNvSpPr txBox="1"/>
          <p:nvPr/>
        </p:nvSpPr>
        <p:spPr>
          <a:xfrm>
            <a:off x="5943600" y="5486400"/>
            <a:ext cx="2971800" cy="1754326"/>
          </a:xfrm>
          <a:prstGeom prst="rect">
            <a:avLst/>
          </a:prstGeom>
          <a:noFill/>
        </p:spPr>
        <p:txBody>
          <a:bodyPr wrap="square" rtlCol="0">
            <a:spAutoFit/>
          </a:bodyPr>
          <a:lstStyle/>
          <a:p>
            <a:r>
              <a:rPr lang="en-US" sz="3600" dirty="0" smtClean="0">
                <a:latin typeface="Lucida Calligraphy" pitchFamily="66" charset="0"/>
              </a:rPr>
              <a:t>Ashok Raj</a:t>
            </a:r>
          </a:p>
          <a:p>
            <a:r>
              <a:rPr lang="en-US" sz="3600" dirty="0" smtClean="0">
                <a:latin typeface="Lucida Calligraphy" pitchFamily="66" charset="0"/>
              </a:rPr>
              <a:t>42007103304</a:t>
            </a:r>
            <a:r>
              <a:rPr lang="en-US" sz="3600" dirty="0" smtClean="0">
                <a:latin typeface="Lucida Calligraphy" pitchFamily="66" charset="0"/>
              </a:rPr>
              <a:t> </a:t>
            </a:r>
            <a:endParaRPr lang="en-US" sz="3600" dirty="0">
              <a:latin typeface="Lucida Calligraphy"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Negative Shift in Impressions</a:t>
            </a:r>
            <a:endParaRPr lang="en-US" dirty="0"/>
          </a:p>
        </p:txBody>
      </p:sp>
      <p:sp>
        <p:nvSpPr>
          <p:cNvPr id="3" name="Content Placeholder 2"/>
          <p:cNvSpPr>
            <a:spLocks noGrp="1"/>
          </p:cNvSpPr>
          <p:nvPr>
            <p:ph idx="1"/>
          </p:nvPr>
        </p:nvSpPr>
        <p:spPr/>
        <p:txBody>
          <a:bodyPr>
            <a:normAutofit lnSpcReduction="10000"/>
          </a:bodyPr>
          <a:lstStyle/>
          <a:p>
            <a:pPr>
              <a:buNone/>
            </a:pPr>
            <a:r>
              <a:rPr lang="en-US" i="1" dirty="0" smtClean="0"/>
              <a:t>	Hypothesis la: Cooperatively-framed negotiators will weigh communality </a:t>
            </a:r>
            <a:r>
              <a:rPr lang="en-US" dirty="0" smtClean="0"/>
              <a:t>more heavily than power in their assessment of both cooperative and ambiguous messages.</a:t>
            </a:r>
          </a:p>
          <a:p>
            <a:pPr>
              <a:buNone/>
            </a:pPr>
            <a:r>
              <a:rPr lang="en-US" i="1" dirty="0" smtClean="0"/>
              <a:t>	</a:t>
            </a:r>
          </a:p>
          <a:p>
            <a:pPr>
              <a:buNone/>
            </a:pPr>
            <a:r>
              <a:rPr lang="en-US" i="1" dirty="0" smtClean="0"/>
              <a:t>	Hypothesis </a:t>
            </a:r>
            <a:r>
              <a:rPr lang="en-US" i="1" dirty="0" err="1" smtClean="0"/>
              <a:t>Ib</a:t>
            </a:r>
            <a:r>
              <a:rPr lang="en-US" i="1" dirty="0" smtClean="0"/>
              <a:t>: Competitively-framed negotiators will weigh power more </a:t>
            </a:r>
            <a:r>
              <a:rPr lang="en-US" dirty="0" smtClean="0"/>
              <a:t>heavily than communality in their assessment of both competitive and ambiguous messages.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	Theory and research suggests that a move from cooperation to ambiguity is likely to be interpreted negatively and decrease trust</a:t>
            </a:r>
          </a:p>
          <a:p>
            <a:pPr>
              <a:buNone/>
            </a:pPr>
            <a:r>
              <a:rPr lang="en-US" dirty="0" smtClean="0"/>
              <a:t>	 </a:t>
            </a:r>
          </a:p>
          <a:p>
            <a:pPr>
              <a:buNone/>
            </a:pPr>
            <a:r>
              <a:rPr lang="en-US" dirty="0" smtClean="0"/>
              <a:t>	negotiators will interpret ambiguous messages as competitive and revise their impressions of the other party, that is, they will weigh power more heavily than communality in their interpretation of ambiguous messages</a:t>
            </a:r>
          </a:p>
          <a:p>
            <a:pPr>
              <a:buNone/>
            </a:pP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Positive Shift in Impressions</a:t>
            </a:r>
            <a:endParaRPr lang="en-US" dirty="0"/>
          </a:p>
        </p:txBody>
      </p:sp>
      <p:sp>
        <p:nvSpPr>
          <p:cNvPr id="3" name="Content Placeholder 2"/>
          <p:cNvSpPr>
            <a:spLocks noGrp="1"/>
          </p:cNvSpPr>
          <p:nvPr>
            <p:ph idx="1"/>
          </p:nvPr>
        </p:nvSpPr>
        <p:spPr/>
        <p:txBody>
          <a:bodyPr/>
          <a:lstStyle/>
          <a:p>
            <a:r>
              <a:rPr lang="en-US" dirty="0" smtClean="0"/>
              <a:t> </a:t>
            </a:r>
            <a:r>
              <a:rPr lang="en-US" i="1" dirty="0" smtClean="0"/>
              <a:t>Hypothesis 2a: Cooperatively framed negotiators will show a negative shift </a:t>
            </a:r>
            <a:r>
              <a:rPr lang="en-US" dirty="0" smtClean="0"/>
              <a:t>in their impressions of ambiguous messages.</a:t>
            </a:r>
          </a:p>
          <a:p>
            <a:r>
              <a:rPr lang="en-US" i="1" dirty="0" smtClean="0"/>
              <a:t>Hypothesis 2b: Competitively framed negotiators will show a positive shift in t</a:t>
            </a:r>
            <a:r>
              <a:rPr lang="en-US" dirty="0" smtClean="0"/>
              <a:t>heir impressions of ambiguous messages.</a:t>
            </a:r>
          </a:p>
          <a:p>
            <a:endParaRPr lang="en-US" dirty="0" smtClean="0"/>
          </a:p>
          <a:p>
            <a:pPr>
              <a:buNone/>
            </a:pPr>
            <a:r>
              <a:rPr lang="en-US" dirty="0" smtClean="0"/>
              <a:t>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55000" lnSpcReduction="20000"/>
          </a:bodyPr>
          <a:lstStyle/>
          <a:p>
            <a:r>
              <a:rPr lang="en-US" dirty="0" smtClean="0"/>
              <a:t>Negotiation </a:t>
            </a:r>
            <a:r>
              <a:rPr lang="en-US" dirty="0" err="1" smtClean="0"/>
              <a:t>tiieory</a:t>
            </a:r>
            <a:r>
              <a:rPr lang="en-US" dirty="0" smtClean="0"/>
              <a:t> identifies two approaches to negotiation, cooperative and</a:t>
            </a:r>
          </a:p>
          <a:p>
            <a:r>
              <a:rPr lang="en-US" dirty="0" err="1" smtClean="0"/>
              <a:t>con^etitive</a:t>
            </a:r>
            <a:r>
              <a:rPr lang="en-US" dirty="0" smtClean="0"/>
              <a:t>, associated with distinct sets of behaviors. A cooperative approach has</a:t>
            </a:r>
          </a:p>
          <a:p>
            <a:r>
              <a:rPr lang="en-US" dirty="0" smtClean="0"/>
              <a:t>the goal of meeting </a:t>
            </a:r>
            <a:r>
              <a:rPr lang="en-US" dirty="0" err="1" smtClean="0"/>
              <a:t>tlie</a:t>
            </a:r>
            <a:r>
              <a:rPr lang="en-US" dirty="0" smtClean="0"/>
              <a:t> needs and interests of both parties; that is, of maximizing</a:t>
            </a:r>
          </a:p>
          <a:p>
            <a:r>
              <a:rPr lang="en-US" dirty="0" smtClean="0"/>
              <a:t>joint gain. This approach is linked to the use of cooperative and problem-solving</a:t>
            </a:r>
          </a:p>
          <a:p>
            <a:r>
              <a:rPr lang="en-US" dirty="0" smtClean="0"/>
              <a:t>strategies such as information exchange, concessions and process </a:t>
            </a:r>
            <a:r>
              <a:rPr lang="en-US" dirty="0" err="1" smtClean="0"/>
              <a:t>matiagement</a:t>
            </a:r>
            <a:r>
              <a:rPr lang="en-US" dirty="0" smtClean="0"/>
              <a:t>.</a:t>
            </a:r>
          </a:p>
          <a:p>
            <a:r>
              <a:rPr lang="en-US" dirty="0" smtClean="0"/>
              <a:t>Conversely, a competitive approach </a:t>
            </a:r>
            <a:r>
              <a:rPr lang="en-US" dirty="0" err="1" smtClean="0"/>
              <a:t>en^hasizes</a:t>
            </a:r>
            <a:r>
              <a:rPr lang="en-US" dirty="0" smtClean="0"/>
              <a:t> the goal of meeting one party's</a:t>
            </a:r>
          </a:p>
          <a:p>
            <a:r>
              <a:rPr lang="en-US" dirty="0" smtClean="0"/>
              <a:t>need; that is, of maximizing individual gain. Strategically, competitive negotiators</a:t>
            </a:r>
          </a:p>
          <a:p>
            <a:r>
              <a:rPr lang="en-US" dirty="0" smtClean="0"/>
              <a:t>aim to influence their opponents through </a:t>
            </a:r>
            <a:r>
              <a:rPr lang="en-US" dirty="0" err="1" smtClean="0"/>
              <a:t>tbe</a:t>
            </a:r>
            <a:r>
              <a:rPr lang="en-US" dirty="0" smtClean="0"/>
              <a:t> use of contentious strategies such as</a:t>
            </a:r>
          </a:p>
          <a:p>
            <a:r>
              <a:rPr lang="en-US" dirty="0" smtClean="0"/>
              <a:t>argumentation, substantiation, demands and threats</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Negotiators who have received clearly cooperative messages will</a:t>
            </a:r>
          </a:p>
          <a:p>
            <a:r>
              <a:rPr lang="en-US" dirty="0" smtClean="0"/>
              <a:t>continue to select cooperative messages and those who have encountered clearly</a:t>
            </a:r>
          </a:p>
          <a:p>
            <a:r>
              <a:rPr lang="en-US" dirty="0" err="1" smtClean="0"/>
              <a:t>con^etitive</a:t>
            </a:r>
            <a:r>
              <a:rPr lang="en-US" dirty="0" smtClean="0"/>
              <a:t> messages will continue to select competitive messages, even though</a:t>
            </a:r>
          </a:p>
          <a:p>
            <a:r>
              <a:rPr lang="en-US" dirty="0" smtClean="0"/>
              <a:t>the other party is now using more ambiguous strategies.</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r>
              <a:rPr lang="en-US" i="1" dirty="0" smtClean="0"/>
              <a:t>Hypothesis 3a: Negotiators who receive a series of clearly cooperative messages</a:t>
            </a:r>
          </a:p>
          <a:p>
            <a:r>
              <a:rPr lang="en-US" dirty="0" smtClean="0"/>
              <a:t>will continue to select cooperative messages in</a:t>
            </a:r>
          </a:p>
          <a:p>
            <a:r>
              <a:rPr lang="en-US" dirty="0" smtClean="0"/>
              <a:t>response to later, ambiguous messages.</a:t>
            </a:r>
          </a:p>
          <a:p>
            <a:r>
              <a:rPr lang="en-US" i="1" dirty="0" smtClean="0"/>
              <a:t>Hypothesis 3b: Negotiators who receive a series of clearly competitive messages</a:t>
            </a:r>
          </a:p>
          <a:p>
            <a:r>
              <a:rPr lang="en-US" dirty="0" smtClean="0"/>
              <a:t>will continue to select con^)</a:t>
            </a:r>
            <a:r>
              <a:rPr lang="en-US" dirty="0" err="1" smtClean="0"/>
              <a:t>etitive</a:t>
            </a:r>
            <a:r>
              <a:rPr lang="en-US" dirty="0" smtClean="0"/>
              <a:t> messages in</a:t>
            </a:r>
          </a:p>
          <a:p>
            <a:r>
              <a:rPr lang="en-US" dirty="0" smtClean="0"/>
              <a:t>response to later, ambiguous messages.</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negotiators who experience a switch from cooperation to</a:t>
            </a:r>
          </a:p>
          <a:p>
            <a:r>
              <a:rPr lang="en-US" dirty="0" smtClean="0"/>
              <a:t>ambiguity will respond with </a:t>
            </a:r>
            <a:r>
              <a:rPr lang="en-US" dirty="0" err="1" smtClean="0"/>
              <a:t>con^etitive</a:t>
            </a:r>
            <a:r>
              <a:rPr lang="en-US" dirty="0" smtClean="0"/>
              <a:t> messages to protect themselves against</a:t>
            </a:r>
          </a:p>
          <a:p>
            <a:r>
              <a:rPr lang="en-US" dirty="0" smtClean="0"/>
              <a:t>potential exploitation; negotiators who experience a switch from competition to</a:t>
            </a:r>
          </a:p>
          <a:p>
            <a:r>
              <a:rPr lang="en-US" dirty="0" smtClean="0"/>
              <a:t>ambiguity will respond with cooperative messages in order to reciprocate and preserve</a:t>
            </a:r>
          </a:p>
          <a:p>
            <a:r>
              <a:rPr lang="en-US" dirty="0" smtClean="0"/>
              <a:t>the apparently more cooperative approach of the other party and increase the</a:t>
            </a:r>
          </a:p>
          <a:p>
            <a:r>
              <a:rPr lang="en-US" dirty="0" smtClean="0"/>
              <a:t>likelihood of settlement.</a:t>
            </a:r>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i="1" dirty="0" smtClean="0"/>
              <a:t>	Hypothesis 4a: Negotiators who receive a series of clearly cooperative messages </a:t>
            </a:r>
            <a:r>
              <a:rPr lang="en-US" dirty="0" smtClean="0"/>
              <a:t>will show a negative behavioral shift in response to ambiguous messages.</a:t>
            </a:r>
          </a:p>
          <a:p>
            <a:pPr>
              <a:buNone/>
            </a:pPr>
            <a:r>
              <a:rPr lang="en-US" i="1" dirty="0" smtClean="0"/>
              <a:t>	</a:t>
            </a:r>
          </a:p>
          <a:p>
            <a:pPr>
              <a:buNone/>
            </a:pPr>
            <a:r>
              <a:rPr lang="en-US" i="1" dirty="0" smtClean="0"/>
              <a:t>	Hypothesis 4b: Negotiators who receive a series of clearly competitive messages </a:t>
            </a:r>
            <a:r>
              <a:rPr lang="en-US" dirty="0" smtClean="0"/>
              <a:t>will show a positive behavioral shift in response to ambiguous messages.</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buNone/>
            </a:pPr>
            <a:r>
              <a:rPr lang="en-US" dirty="0" smtClean="0"/>
              <a:t>	Research has established that emotion plays an important role in shaping negotiators' behavior. </a:t>
            </a:r>
          </a:p>
          <a:p>
            <a:pPr>
              <a:buNone/>
            </a:pPr>
            <a:endParaRPr lang="en-US" dirty="0" smtClean="0"/>
          </a:p>
          <a:p>
            <a:pPr>
              <a:buNone/>
            </a:pPr>
            <a:r>
              <a:rPr lang="en-US" dirty="0" smtClean="0"/>
              <a:t>	For example, positive affect reduces the use of contention and increases both cooperation and concession-making negotiators who encounter cooperation will report more positive emotions than those who encounter competition.</a:t>
            </a:r>
          </a:p>
          <a:p>
            <a:pPr>
              <a:buNone/>
            </a:pP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i="1" dirty="0" smtClean="0"/>
              <a:t>	Hypothesis 5a: Negotiators who receive a series of clearly cooperative messages </a:t>
            </a:r>
            <a:r>
              <a:rPr lang="en-US" dirty="0" smtClean="0"/>
              <a:t>will report positive emotions and continue to report positive emotions in response to ambiguous messages.</a:t>
            </a:r>
          </a:p>
          <a:p>
            <a:pPr>
              <a:buNone/>
            </a:pPr>
            <a:r>
              <a:rPr lang="en-US" i="1" dirty="0" smtClean="0"/>
              <a:t>	</a:t>
            </a:r>
          </a:p>
          <a:p>
            <a:pPr>
              <a:buNone/>
            </a:pPr>
            <a:r>
              <a:rPr lang="en-US" i="1" dirty="0" smtClean="0"/>
              <a:t>	Hypothesis 5b: Negotiators who receive a series of clearly competitive messages </a:t>
            </a:r>
            <a:r>
              <a:rPr lang="en-US" dirty="0" smtClean="0"/>
              <a:t>will report negative emotions and continue to report negative emotions in response to ambiguous messages.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5" name="TextBox 4"/>
          <p:cNvSpPr txBox="1"/>
          <p:nvPr/>
        </p:nvSpPr>
        <p:spPr>
          <a:xfrm>
            <a:off x="533400" y="1752600"/>
            <a:ext cx="8077200" cy="3970318"/>
          </a:xfrm>
          <a:prstGeom prst="rect">
            <a:avLst/>
          </a:prstGeom>
          <a:noFill/>
        </p:spPr>
        <p:txBody>
          <a:bodyPr wrap="square" rtlCol="0">
            <a:spAutoFit/>
          </a:bodyPr>
          <a:lstStyle/>
          <a:p>
            <a:r>
              <a:rPr lang="en-US" i="1" dirty="0"/>
              <a:t>This experiment examined the impact of negotiators' cooperative and</a:t>
            </a:r>
          </a:p>
          <a:p>
            <a:r>
              <a:rPr lang="en-US" i="1" dirty="0"/>
              <a:t>competitive expectations on the interpretation of ambiguous messages.</a:t>
            </a:r>
          </a:p>
          <a:p>
            <a:r>
              <a:rPr lang="en-US" i="1" dirty="0"/>
              <a:t>In a simulated bilateral negotiation, participants received an initial set</a:t>
            </a:r>
          </a:p>
          <a:p>
            <a:r>
              <a:rPr lang="en-US" i="1" dirty="0"/>
              <a:t>of cooperative, competitive or ambiguous messages, followed by a set of</a:t>
            </a:r>
          </a:p>
          <a:p>
            <a:r>
              <a:rPr lang="en-US" i="1" dirty="0"/>
              <a:t>ambiguous messages. Negotiators who received </a:t>
            </a:r>
            <a:r>
              <a:rPr lang="en-US" b="1" i="1" dirty="0"/>
              <a:t>cooperative of competitive</a:t>
            </a:r>
          </a:p>
          <a:p>
            <a:r>
              <a:rPr lang="en-US" b="1" i="1" dirty="0"/>
              <a:t>messages weighed communality more heavily than power </a:t>
            </a:r>
            <a:r>
              <a:rPr lang="en-US" i="1" dirty="0"/>
              <a:t>in</a:t>
            </a:r>
          </a:p>
          <a:p>
            <a:r>
              <a:rPr lang="en-US" i="1" dirty="0"/>
              <a:t>their assessment of ambiguous messages, whereas </a:t>
            </a:r>
            <a:r>
              <a:rPr lang="en-US" b="1" i="1" dirty="0"/>
              <a:t>negotiators who</a:t>
            </a:r>
          </a:p>
          <a:p>
            <a:r>
              <a:rPr lang="en-US" b="1" i="1" dirty="0"/>
              <a:t>received two sets of ambiguous messages weighed power more heavily</a:t>
            </a:r>
          </a:p>
          <a:p>
            <a:r>
              <a:rPr lang="en-US" b="1" i="1" dirty="0"/>
              <a:t>than communality</a:t>
            </a:r>
            <a:r>
              <a:rPr lang="en-US" i="1" dirty="0"/>
              <a:t>. A cooperative-ambiguous message sequence resulted</a:t>
            </a:r>
          </a:p>
          <a:p>
            <a:r>
              <a:rPr lang="en-US" i="1" dirty="0"/>
              <a:t>in less positive emotions whereas a competitive-ambiguous message</a:t>
            </a:r>
          </a:p>
          <a:p>
            <a:r>
              <a:rPr lang="en-US" i="1" dirty="0"/>
              <a:t>sequence increased cooperation and resulted in more positive emotions.</a:t>
            </a:r>
          </a:p>
          <a:p>
            <a:r>
              <a:rPr lang="en-US" i="1" dirty="0"/>
              <a:t>The baseline condition of six ambiguous messages cued increased competition</a:t>
            </a:r>
          </a:p>
          <a:p>
            <a:r>
              <a:rPr lang="en-US" i="1" dirty="0"/>
              <a:t>and also resulted in less positive emotions</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Consequences of Sustained Ambiguity</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it is possible that prolonged ambiguity influences negotiators' impressions of the other party, their emotions, and their behaviors Negotiators who avoid discussion are likely to increase the level of uncertainty in the negotiation. Similarly, the  sustained use of ambiguous strategies may be interpreted as an attempt to avoid engaging with the negotiation. sustained use of ambiguous strategies may be interpreted as an attempt to avoid engaging with the negotiation</a:t>
            </a:r>
          </a:p>
          <a:p>
            <a:pPr>
              <a:buNone/>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Sustained ambiguity will lead to </a:t>
            </a:r>
          </a:p>
          <a:p>
            <a:pPr>
              <a:buNone/>
            </a:pPr>
            <a:r>
              <a:rPr lang="en-US" dirty="0" smtClean="0"/>
              <a:t>	(a) increasingly negative impressions of the other party, </a:t>
            </a:r>
          </a:p>
          <a:p>
            <a:pPr>
              <a:buNone/>
            </a:pPr>
            <a:r>
              <a:rPr lang="en-US" dirty="0" smtClean="0"/>
              <a:t>	(b) increasingly competitive responses, and </a:t>
            </a:r>
          </a:p>
          <a:p>
            <a:pPr>
              <a:buNone/>
            </a:pPr>
            <a:r>
              <a:rPr lang="en-US" dirty="0" smtClean="0"/>
              <a:t>	(c) increasingly negative emotions over time.</a:t>
            </a:r>
          </a:p>
          <a:p>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One hundred and two undergraduate psychology students at </a:t>
            </a:r>
            <a:r>
              <a:rPr lang="en-US" b="1" dirty="0" smtClean="0"/>
              <a:t>a large mid western</a:t>
            </a:r>
          </a:p>
          <a:p>
            <a:r>
              <a:rPr lang="en-US" dirty="0" smtClean="0"/>
              <a:t>university participated in this experiment. Participants were randomly</a:t>
            </a:r>
          </a:p>
          <a:p>
            <a:r>
              <a:rPr lang="en-US" dirty="0" smtClean="0"/>
              <a:t>assigned to one of three experimental conditions (ambiguous, competitive, cooperative)</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dirty="0" smtClean="0"/>
              <a:t>Phase 1</a:t>
            </a:r>
          </a:p>
          <a:p>
            <a:pPr>
              <a:buNone/>
            </a:pPr>
            <a:r>
              <a:rPr lang="en-US" dirty="0" smtClean="0"/>
              <a:t>	Participants receive a series of 3 messages: all either cooperative, competitive, or ambiguous, depending on framing </a:t>
            </a:r>
            <a:r>
              <a:rPr lang="en-US" i="1" dirty="0" smtClean="0"/>
              <a:t>condition</a:t>
            </a:r>
          </a:p>
          <a:p>
            <a:r>
              <a:rPr lang="en-US" dirty="0" smtClean="0"/>
              <a:t>Phase 2 </a:t>
            </a:r>
          </a:p>
          <a:p>
            <a:pPr>
              <a:buNone/>
            </a:pPr>
            <a:r>
              <a:rPr lang="en-US" dirty="0" smtClean="0"/>
              <a:t>	All participants receive a series of 3  ambiguous messages</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990600"/>
            <a:ext cx="8229600" cy="4525963"/>
          </a:xfrm>
        </p:spPr>
        <p:txBody>
          <a:bodyPr>
            <a:normAutofit fontScale="85000" lnSpcReduction="20000"/>
          </a:bodyPr>
          <a:lstStyle/>
          <a:p>
            <a:endParaRPr lang="en-US" dirty="0" smtClean="0"/>
          </a:p>
          <a:p>
            <a:r>
              <a:rPr lang="en-US" dirty="0" smtClean="0"/>
              <a:t>"</a:t>
            </a:r>
            <a:r>
              <a:rPr lang="en-US" i="1" dirty="0"/>
              <a:t>What's most important to you in this negotiation</a:t>
            </a:r>
            <a:r>
              <a:rPr lang="en-US" dirty="0" smtClean="0"/>
              <a:t>?“</a:t>
            </a:r>
          </a:p>
          <a:p>
            <a:pPr>
              <a:buNone/>
            </a:pPr>
            <a:r>
              <a:rPr lang="en-US" dirty="0" smtClean="0"/>
              <a:t>	      How should the </a:t>
            </a:r>
            <a:r>
              <a:rPr lang="en-US" dirty="0"/>
              <a:t>other party interpret this </a:t>
            </a:r>
            <a:r>
              <a:rPr lang="en-US" dirty="0" smtClean="0"/>
              <a:t>message</a:t>
            </a:r>
            <a:r>
              <a:rPr lang="en-US" dirty="0"/>
              <a:t>?</a:t>
            </a:r>
          </a:p>
          <a:p>
            <a:pPr>
              <a:buNone/>
            </a:pPr>
            <a:r>
              <a:rPr lang="en-US" dirty="0" smtClean="0"/>
              <a:t>    </a:t>
            </a:r>
          </a:p>
          <a:p>
            <a:pPr>
              <a:buNone/>
            </a:pPr>
            <a:r>
              <a:rPr lang="en-US" dirty="0"/>
              <a:t>	</a:t>
            </a:r>
            <a:r>
              <a:rPr lang="en-US" sz="2600" i="1" dirty="0" smtClean="0"/>
              <a:t>One </a:t>
            </a:r>
            <a:r>
              <a:rPr lang="en-US" sz="2600" i="1" dirty="0"/>
              <a:t>interpretation is that this is an </a:t>
            </a:r>
            <a:r>
              <a:rPr lang="en-US" sz="2600" i="1" dirty="0" smtClean="0"/>
              <a:t>attention to </a:t>
            </a:r>
            <a:r>
              <a:rPr lang="en-US" sz="2600" i="1" dirty="0"/>
              <a:t>facilitate problem-solving by trying to understand the other party's </a:t>
            </a:r>
            <a:r>
              <a:rPr lang="en-US" sz="2600" i="1" dirty="0" smtClean="0"/>
              <a:t>underlying needs </a:t>
            </a:r>
            <a:r>
              <a:rPr lang="en-US" sz="2600" i="1" dirty="0"/>
              <a:t>and interests, implying a cooperative approach. An alternative </a:t>
            </a:r>
            <a:r>
              <a:rPr lang="en-US" sz="2600" i="1" dirty="0" smtClean="0"/>
              <a:t>interpretation is that </a:t>
            </a:r>
            <a:r>
              <a:rPr lang="en-US" sz="2600" i="1" dirty="0"/>
              <a:t>the negotiator is trying to gain information that can be used for </a:t>
            </a:r>
            <a:r>
              <a:rPr lang="en-US" sz="2600" i="1" dirty="0" smtClean="0"/>
              <a:t>personal gain</a:t>
            </a:r>
            <a:r>
              <a:rPr lang="en-US" sz="2600" i="1" dirty="0"/>
              <a:t>, implying a more competitive </a:t>
            </a:r>
            <a:r>
              <a:rPr lang="en-US" sz="2600" i="1" dirty="0" smtClean="0"/>
              <a:t>approach</a:t>
            </a:r>
          </a:p>
          <a:p>
            <a:pPr>
              <a:buNone/>
            </a:pPr>
            <a:endParaRPr lang="en-US" sz="2600" i="1" dirty="0"/>
          </a:p>
          <a:p>
            <a:pPr>
              <a:buNone/>
            </a:pPr>
            <a:r>
              <a:rPr lang="en-US" dirty="0" smtClean="0"/>
              <a:t>	</a:t>
            </a:r>
            <a:r>
              <a:rPr lang="en-US" u="sng" dirty="0" smtClean="0"/>
              <a:t>How </a:t>
            </a:r>
            <a:r>
              <a:rPr lang="en-US" u="sng" dirty="0"/>
              <a:t>do negotiators </a:t>
            </a:r>
            <a:r>
              <a:rPr lang="en-US" u="sng" dirty="0" smtClean="0"/>
              <a:t>decide whether </a:t>
            </a:r>
            <a:r>
              <a:rPr lang="en-US" u="sng" dirty="0"/>
              <a:t>the other party is behaving cooperatively or competitively?</a:t>
            </a:r>
          </a:p>
          <a:p>
            <a:pPr>
              <a:buNone/>
            </a:pPr>
            <a:endParaRPr lang="en-US" i="1" dirty="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buNone/>
            </a:pPr>
            <a:r>
              <a:rPr lang="en-US" dirty="0" smtClean="0"/>
              <a:t>	Negotiators</a:t>
            </a:r>
            <a:r>
              <a:rPr lang="en-US" dirty="0"/>
              <a:t>, like other social actors, engage in a process of uncertainty </a:t>
            </a:r>
            <a:r>
              <a:rPr lang="en-US" dirty="0" smtClean="0"/>
              <a:t>reduction by attempting </a:t>
            </a:r>
            <a:r>
              <a:rPr lang="en-US" dirty="0"/>
              <a:t>to clarify the other party's underlying goals and </a:t>
            </a:r>
            <a:r>
              <a:rPr lang="en-US" dirty="0" smtClean="0"/>
              <a:t>motives </a:t>
            </a:r>
          </a:p>
          <a:p>
            <a:endParaRPr lang="en-US" dirty="0" smtClean="0"/>
          </a:p>
          <a:p>
            <a:pPr>
              <a:buNone/>
            </a:pPr>
            <a:r>
              <a:rPr lang="en-US" dirty="0" smtClean="0"/>
              <a:t>	negotiators' communications vary in the degree to which they clearly signal underlying strategic intent. At any point in a negotiation, negotiators are likely to interpret ambiguous communications from the other party within the context created by earlier messages that more clearly conveyed their opponent's strategic intent.</a:t>
            </a:r>
          </a:p>
          <a:p>
            <a:pPr>
              <a:buNone/>
            </a:pP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pPr>
              <a:buNone/>
            </a:pPr>
            <a:r>
              <a:rPr lang="en-US" dirty="0" smtClean="0"/>
              <a:t>	The focus is on three types of responses: impressions, behaviors and emotions.</a:t>
            </a:r>
          </a:p>
          <a:p>
            <a:pPr>
              <a:buNone/>
            </a:pPr>
            <a:endParaRPr lang="en-US" dirty="0" smtClean="0"/>
          </a:p>
          <a:p>
            <a:pPr>
              <a:buNone/>
            </a:pPr>
            <a:r>
              <a:rPr lang="en-US" dirty="0" smtClean="0"/>
              <a:t>	To investigate how strategies that clearly convey the intentions of the other party shape negotiators' responses when they subsequently encounter more ambiguous strategies, we establish or 'frame' the context by sending three unambiguously cooperative or competitive messages to negotiators. then consider how negotiators who have been framed in a cooperative or competitive way respond to more ambiguous messages.</a:t>
            </a:r>
          </a:p>
          <a:p>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r>
              <a:rPr lang="en-US" dirty="0" smtClean="0"/>
              <a:t>two competing models of the relationship: differ in that one implies stability in reactions (Response lag) whereas the other implies change in reactions (Response adaptation).</a:t>
            </a:r>
          </a:p>
          <a:p>
            <a:endParaRPr lang="en-US" dirty="0" smtClean="0"/>
          </a:p>
          <a:p>
            <a:r>
              <a:rPr lang="en-US" dirty="0" smtClean="0"/>
              <a:t>the </a:t>
            </a:r>
            <a:r>
              <a:rPr lang="en-US" i="1" dirty="0" smtClean="0"/>
              <a:t>Response Lag Model—predicts that </a:t>
            </a:r>
            <a:r>
              <a:rPr lang="en-US" dirty="0" smtClean="0"/>
              <a:t>negotiators' early experiences with the other party create a frame that shapes negotiators‘ interpretations of and reactions to subsequent messages would be interpreted as conveying cooperative intent if it occurred after a sequence of clearly cooperative statements, and as conveying competitive intent if it occurred after a sequence of clearly competitive statements.</a:t>
            </a:r>
          </a:p>
          <a:p>
            <a:endParaRPr lang="en-US" dirty="0" smtClean="0"/>
          </a:p>
          <a:p>
            <a:endParaRPr lang="en-US" dirty="0" smtClean="0"/>
          </a:p>
          <a:p>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buNone/>
            </a:pPr>
            <a:r>
              <a:rPr lang="en-US" dirty="0" smtClean="0"/>
              <a:t>	the Response Lag model suggests that a negotiator's initial impressions of the other party, established by cooperative or competitive messages, will either remain unchanged or show minimal change when these messages are replaced by more ambiguous ones.</a:t>
            </a:r>
          </a:p>
          <a:p>
            <a:endParaRPr lang="en-US" dirty="0" smtClean="0"/>
          </a:p>
          <a:p>
            <a:r>
              <a:rPr lang="en-US" i="1" dirty="0" smtClean="0"/>
              <a:t>Response Adaptation Model—predicts that negotiators </a:t>
            </a:r>
            <a:r>
              <a:rPr lang="en-US" dirty="0" smtClean="0"/>
              <a:t>recognize and respond rapidly to behavioral shifts by the other party. This model inches that a contrast effect will operate to influence the interpretation of ambiguous messages. When an ambiguous message follows a series of clearly cooperative or competitive messages, it breaks with a pattern of consistent behavior. As a result, it is likely to attract attention and to be interpreted as signaling a strategic shift</a:t>
            </a:r>
          </a:p>
          <a:p>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20000"/>
          </a:bodyPr>
          <a:lstStyle/>
          <a:p>
            <a:r>
              <a:rPr lang="en-US" dirty="0" smtClean="0"/>
              <a:t>the Response Adaptation model implies that initial impressions established by cooperative or competitive messages will shift quickly in response to a shift toward ambiguity by one's opponent, and that a negotiator's behaviors and emotions will follow suit</a:t>
            </a:r>
          </a:p>
          <a:p>
            <a:endParaRPr lang="en-US" dirty="0" smtClean="0"/>
          </a:p>
          <a:p>
            <a:r>
              <a:rPr lang="en-US" dirty="0" smtClean="0"/>
              <a:t>Two dimensions-power and communality</a:t>
            </a:r>
          </a:p>
          <a:p>
            <a:r>
              <a:rPr lang="en-US" dirty="0" smtClean="0"/>
              <a:t>	In negotiation, these dimensions find parallels in descriptions of competitive negotiations, thought to  emphasize power and control, and cooperative negotiations, thought to emphasize relationship—building, communality and trust</a:t>
            </a:r>
          </a:p>
          <a:p>
            <a:pPr>
              <a:buNone/>
            </a:pPr>
            <a:endParaRPr lang="en-US" dirty="0" smtClean="0"/>
          </a:p>
          <a:p>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r>
              <a:rPr lang="en-US" dirty="0" smtClean="0"/>
              <a:t>The question is how the initial impressions formed when negotiators encounter a series of clearly cooperative or competitive strategies are affected by a move to strategies that are more ambiguous in their intent. </a:t>
            </a:r>
          </a:p>
          <a:p>
            <a:endParaRPr lang="en-US" dirty="0" smtClean="0"/>
          </a:p>
          <a:p>
            <a:r>
              <a:rPr lang="en-US" dirty="0" smtClean="0"/>
              <a:t>Indirect evidence for such a framing effect comes from Prisoner's Dilemma Game research.</a:t>
            </a:r>
          </a:p>
          <a:p>
            <a:r>
              <a:rPr lang="en-US" dirty="0" smtClean="0"/>
              <a:t> This research demonstrates that cooperatively—motivated individuals weight a morality (communality) dimension more heavily than a might (power) dimension when forming impressions of other people whereas competitively-motivated individuals weight a might dimension more heavily than a morality dimension in the impression formation process, the </a:t>
            </a:r>
            <a:r>
              <a:rPr lang="en-US" i="1" dirty="0" smtClean="0"/>
              <a:t>might-morality effect</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842</Words>
  <Application>Microsoft Office PowerPoint</Application>
  <PresentationFormat>On-screen Show (4:3)</PresentationFormat>
  <Paragraphs>121</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Conflict Management</vt:lpstr>
      <vt:lpstr>Introduction</vt:lpstr>
      <vt:lpstr>Slide 3</vt:lpstr>
      <vt:lpstr>Slide 4</vt:lpstr>
      <vt:lpstr>Slide 5</vt:lpstr>
      <vt:lpstr>Slide 6</vt:lpstr>
      <vt:lpstr>Slide 7</vt:lpstr>
      <vt:lpstr>Slide 8</vt:lpstr>
      <vt:lpstr>Slide 9</vt:lpstr>
      <vt:lpstr>Negative Shift in Impressions</vt:lpstr>
      <vt:lpstr>Slide 11</vt:lpstr>
      <vt:lpstr>Positive Shift in Impressions</vt:lpstr>
      <vt:lpstr>Slide 13</vt:lpstr>
      <vt:lpstr>Slide 14</vt:lpstr>
      <vt:lpstr>Slide 15</vt:lpstr>
      <vt:lpstr>Slide 16</vt:lpstr>
      <vt:lpstr>Slide 17</vt:lpstr>
      <vt:lpstr>Slide 18</vt:lpstr>
      <vt:lpstr>Slide 19</vt:lpstr>
      <vt:lpstr>Consequences of Sustained Ambiguity </vt:lpstr>
      <vt:lpstr>Slide 21</vt:lpstr>
      <vt:lpstr>Slide 22</vt:lpstr>
      <vt:lpstr>Slide 23</vt:lpstr>
    </vt:vector>
  </TitlesOfParts>
  <Company>psg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Conflict management</dc:title>
  <dc:creator>user</dc:creator>
  <cp:lastModifiedBy>Rohith Warrior</cp:lastModifiedBy>
  <cp:revision>20</cp:revision>
  <dcterms:created xsi:type="dcterms:W3CDTF">2008-01-02T13:39:58Z</dcterms:created>
  <dcterms:modified xsi:type="dcterms:W3CDTF">2009-09-10T07:11:01Z</dcterms:modified>
</cp:coreProperties>
</file>